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5"/>
  </p:notesMasterIdLst>
  <p:handoutMasterIdLst>
    <p:handoutMasterId r:id="rId156"/>
  </p:handoutMasterIdLst>
  <p:sldIdLst>
    <p:sldId id="403" r:id="rId2"/>
    <p:sldId id="421" r:id="rId3"/>
    <p:sldId id="422" r:id="rId4"/>
    <p:sldId id="518" r:id="rId5"/>
    <p:sldId id="519" r:id="rId6"/>
    <p:sldId id="520" r:id="rId7"/>
    <p:sldId id="521" r:id="rId8"/>
    <p:sldId id="522" r:id="rId9"/>
    <p:sldId id="523" r:id="rId10"/>
    <p:sldId id="524" r:id="rId11"/>
    <p:sldId id="525" r:id="rId12"/>
    <p:sldId id="530" r:id="rId13"/>
    <p:sldId id="526" r:id="rId14"/>
    <p:sldId id="527" r:id="rId15"/>
    <p:sldId id="528" r:id="rId16"/>
    <p:sldId id="529" r:id="rId17"/>
    <p:sldId id="423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435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420" r:id="rId47"/>
    <p:sldId id="457" r:id="rId48"/>
    <p:sldId id="437" r:id="rId49"/>
    <p:sldId id="438" r:id="rId50"/>
    <p:sldId id="439" r:id="rId51"/>
    <p:sldId id="440" r:id="rId52"/>
    <p:sldId id="441" r:id="rId53"/>
    <p:sldId id="442" r:id="rId54"/>
    <p:sldId id="443" r:id="rId55"/>
    <p:sldId id="444" r:id="rId56"/>
    <p:sldId id="445" r:id="rId57"/>
    <p:sldId id="446" r:id="rId58"/>
    <p:sldId id="447" r:id="rId59"/>
    <p:sldId id="448" r:id="rId60"/>
    <p:sldId id="449" r:id="rId61"/>
    <p:sldId id="450" r:id="rId62"/>
    <p:sldId id="451" r:id="rId63"/>
    <p:sldId id="452" r:id="rId64"/>
    <p:sldId id="453" r:id="rId65"/>
    <p:sldId id="454" r:id="rId66"/>
    <p:sldId id="455" r:id="rId67"/>
    <p:sldId id="456" r:id="rId68"/>
    <p:sldId id="557" r:id="rId69"/>
    <p:sldId id="558" r:id="rId70"/>
    <p:sldId id="473" r:id="rId71"/>
    <p:sldId id="458" r:id="rId72"/>
    <p:sldId id="459" r:id="rId73"/>
    <p:sldId id="460" r:id="rId74"/>
    <p:sldId id="461" r:id="rId75"/>
    <p:sldId id="462" r:id="rId76"/>
    <p:sldId id="463" r:id="rId77"/>
    <p:sldId id="464" r:id="rId78"/>
    <p:sldId id="465" r:id="rId79"/>
    <p:sldId id="466" r:id="rId80"/>
    <p:sldId id="467" r:id="rId81"/>
    <p:sldId id="468" r:id="rId82"/>
    <p:sldId id="469" r:id="rId83"/>
    <p:sldId id="470" r:id="rId84"/>
    <p:sldId id="471" r:id="rId85"/>
    <p:sldId id="472" r:id="rId86"/>
    <p:sldId id="474" r:id="rId87"/>
    <p:sldId id="475" r:id="rId88"/>
    <p:sldId id="476" r:id="rId89"/>
    <p:sldId id="477" r:id="rId90"/>
    <p:sldId id="478" r:id="rId91"/>
    <p:sldId id="479" r:id="rId92"/>
    <p:sldId id="480" r:id="rId93"/>
    <p:sldId id="483" r:id="rId94"/>
    <p:sldId id="481" r:id="rId95"/>
    <p:sldId id="482" r:id="rId96"/>
    <p:sldId id="484" r:id="rId97"/>
    <p:sldId id="485" r:id="rId98"/>
    <p:sldId id="486" r:id="rId99"/>
    <p:sldId id="487" r:id="rId100"/>
    <p:sldId id="505" r:id="rId101"/>
    <p:sldId id="489" r:id="rId102"/>
    <p:sldId id="490" r:id="rId103"/>
    <p:sldId id="491" r:id="rId104"/>
    <p:sldId id="492" r:id="rId105"/>
    <p:sldId id="493" r:id="rId106"/>
    <p:sldId id="494" r:id="rId107"/>
    <p:sldId id="495" r:id="rId108"/>
    <p:sldId id="496" r:id="rId109"/>
    <p:sldId id="497" r:id="rId110"/>
    <p:sldId id="498" r:id="rId111"/>
    <p:sldId id="499" r:id="rId112"/>
    <p:sldId id="500" r:id="rId113"/>
    <p:sldId id="501" r:id="rId114"/>
    <p:sldId id="502" r:id="rId115"/>
    <p:sldId id="503" r:id="rId116"/>
    <p:sldId id="504" r:id="rId117"/>
    <p:sldId id="506" r:id="rId118"/>
    <p:sldId id="533" r:id="rId119"/>
    <p:sldId id="534" r:id="rId120"/>
    <p:sldId id="535" r:id="rId121"/>
    <p:sldId id="536" r:id="rId122"/>
    <p:sldId id="537" r:id="rId123"/>
    <p:sldId id="538" r:id="rId124"/>
    <p:sldId id="539" r:id="rId125"/>
    <p:sldId id="540" r:id="rId126"/>
    <p:sldId id="541" r:id="rId127"/>
    <p:sldId id="542" r:id="rId128"/>
    <p:sldId id="543" r:id="rId129"/>
    <p:sldId id="549" r:id="rId130"/>
    <p:sldId id="550" r:id="rId131"/>
    <p:sldId id="551" r:id="rId132"/>
    <p:sldId id="544" r:id="rId133"/>
    <p:sldId id="545" r:id="rId134"/>
    <p:sldId id="546" r:id="rId135"/>
    <p:sldId id="547" r:id="rId136"/>
    <p:sldId id="548" r:id="rId137"/>
    <p:sldId id="552" r:id="rId138"/>
    <p:sldId id="553" r:id="rId139"/>
    <p:sldId id="554" r:id="rId140"/>
    <p:sldId id="555" r:id="rId141"/>
    <p:sldId id="531" r:id="rId142"/>
    <p:sldId id="507" r:id="rId143"/>
    <p:sldId id="508" r:id="rId144"/>
    <p:sldId id="509" r:id="rId145"/>
    <p:sldId id="510" r:id="rId146"/>
    <p:sldId id="511" r:id="rId147"/>
    <p:sldId id="512" r:id="rId148"/>
    <p:sldId id="513" r:id="rId149"/>
    <p:sldId id="514" r:id="rId150"/>
    <p:sldId id="556" r:id="rId151"/>
    <p:sldId id="515" r:id="rId152"/>
    <p:sldId id="516" r:id="rId153"/>
    <p:sldId id="517" r:id="rId15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82F40"/>
    <a:srgbClr val="EAE1CC"/>
    <a:srgbClr val="F5F1E7"/>
    <a:srgbClr val="FFFF00"/>
    <a:srgbClr val="B69999"/>
    <a:srgbClr val="480000"/>
    <a:srgbClr val="FF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6" autoAdjust="0"/>
    <p:restoredTop sz="95726" autoAdjust="0"/>
  </p:normalViewPr>
  <p:slideViewPr>
    <p:cSldViewPr>
      <p:cViewPr varScale="1">
        <p:scale>
          <a:sx n="102" d="100"/>
          <a:sy n="102" d="100"/>
        </p:scale>
        <p:origin x="120" y="2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295F85-1135-4AD3-BD69-49F65361C135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B7ECA2E0-7753-4C82-ACB8-A9B02714F9C4}">
      <dgm:prSet phldrT="[Text]"/>
      <dgm:spPr>
        <a:solidFill>
          <a:srgbClr val="9BBB59"/>
        </a:solidFill>
      </dgm:spPr>
      <dgm:t>
        <a:bodyPr/>
        <a:lstStyle/>
        <a:p>
          <a:r>
            <a:rPr lang="en-US" dirty="0" smtClean="0"/>
            <a:t>Top Candidate Selected</a:t>
          </a:r>
          <a:endParaRPr lang="en-US" dirty="0"/>
        </a:p>
      </dgm:t>
    </dgm:pt>
    <dgm:pt modelId="{D04939A6-BE97-47CA-8A1F-9D69E0473666}" type="parTrans" cxnId="{780FE71A-7B7C-425A-A029-9B426E6A55B8}">
      <dgm:prSet/>
      <dgm:spPr/>
      <dgm:t>
        <a:bodyPr/>
        <a:lstStyle/>
        <a:p>
          <a:endParaRPr lang="en-US"/>
        </a:p>
      </dgm:t>
    </dgm:pt>
    <dgm:pt modelId="{AFB6CE32-4D02-4547-B2EF-D21B3138852C}" type="sibTrans" cxnId="{780FE71A-7B7C-425A-A029-9B426E6A55B8}">
      <dgm:prSet/>
      <dgm:spPr/>
      <dgm:t>
        <a:bodyPr/>
        <a:lstStyle/>
        <a:p>
          <a:endParaRPr lang="en-US"/>
        </a:p>
      </dgm:t>
    </dgm:pt>
    <dgm:pt modelId="{2AE60F26-9DFA-4302-9676-C97A7B9FBB6B}">
      <dgm:prSet phldrT="[Text]"/>
      <dgm:spPr>
        <a:solidFill>
          <a:srgbClr val="5DB18E"/>
        </a:solidFill>
      </dgm:spPr>
      <dgm:t>
        <a:bodyPr/>
        <a:lstStyle/>
        <a:p>
          <a:r>
            <a:rPr lang="en-US" dirty="0" smtClean="0"/>
            <a:t>Candidate Vetting</a:t>
          </a:r>
          <a:endParaRPr lang="en-US" dirty="0"/>
        </a:p>
      </dgm:t>
    </dgm:pt>
    <dgm:pt modelId="{849AFF92-65DB-41A6-AEF3-4AB4615424C6}" type="parTrans" cxnId="{DA2EEC0F-EEB3-4A7B-9DCD-98403AF9BC7F}">
      <dgm:prSet/>
      <dgm:spPr/>
      <dgm:t>
        <a:bodyPr/>
        <a:lstStyle/>
        <a:p>
          <a:endParaRPr lang="en-US"/>
        </a:p>
      </dgm:t>
    </dgm:pt>
    <dgm:pt modelId="{FEDA2C10-0CCE-47CC-B3DB-FC4FA641CD26}" type="sibTrans" cxnId="{DA2EEC0F-EEB3-4A7B-9DCD-98403AF9BC7F}">
      <dgm:prSet/>
      <dgm:spPr/>
      <dgm:t>
        <a:bodyPr/>
        <a:lstStyle/>
        <a:p>
          <a:endParaRPr lang="en-US"/>
        </a:p>
      </dgm:t>
    </dgm:pt>
    <dgm:pt modelId="{1F0B0C7B-BEC1-49C0-8A26-8566790969D9}">
      <dgm:prSet phldrT="[Text]"/>
      <dgm:spPr>
        <a:solidFill>
          <a:srgbClr val="5F9DAC"/>
        </a:solidFill>
      </dgm:spPr>
      <dgm:t>
        <a:bodyPr/>
        <a:lstStyle/>
        <a:p>
          <a:r>
            <a:rPr lang="en-US" dirty="0" smtClean="0"/>
            <a:t>Forms</a:t>
          </a:r>
          <a:endParaRPr lang="en-US" dirty="0"/>
        </a:p>
      </dgm:t>
    </dgm:pt>
    <dgm:pt modelId="{3D592D00-DAF2-45A6-AEBB-5E91D435DA5F}" type="parTrans" cxnId="{6C948A9B-5D03-44E1-B055-8C757D5BC3FC}">
      <dgm:prSet/>
      <dgm:spPr/>
      <dgm:t>
        <a:bodyPr/>
        <a:lstStyle/>
        <a:p>
          <a:endParaRPr lang="en-US"/>
        </a:p>
      </dgm:t>
    </dgm:pt>
    <dgm:pt modelId="{B6A43247-1F17-4F2D-8D07-C185D977CBB4}" type="sibTrans" cxnId="{6C948A9B-5D03-44E1-B055-8C757D5BC3FC}">
      <dgm:prSet/>
      <dgm:spPr/>
      <dgm:t>
        <a:bodyPr/>
        <a:lstStyle/>
        <a:p>
          <a:endParaRPr lang="en-US"/>
        </a:p>
      </dgm:t>
    </dgm:pt>
    <dgm:pt modelId="{5AB9875D-9201-436F-8B08-A9BC68FB6F47}">
      <dgm:prSet/>
      <dgm:spPr>
        <a:solidFill>
          <a:srgbClr val="626EA7"/>
        </a:solidFill>
      </dgm:spPr>
      <dgm:t>
        <a:bodyPr/>
        <a:lstStyle/>
        <a:p>
          <a:r>
            <a:rPr lang="en-US" dirty="0" smtClean="0"/>
            <a:t>Hire</a:t>
          </a:r>
          <a:endParaRPr lang="en-US" dirty="0"/>
        </a:p>
      </dgm:t>
    </dgm:pt>
    <dgm:pt modelId="{8D0BE556-4D49-4697-AC91-C8DE8B92EE1D}" type="parTrans" cxnId="{8BCBC995-C958-49E2-AFF8-23299D5EA7F4}">
      <dgm:prSet/>
      <dgm:spPr/>
      <dgm:t>
        <a:bodyPr/>
        <a:lstStyle/>
        <a:p>
          <a:endParaRPr lang="en-US"/>
        </a:p>
      </dgm:t>
    </dgm:pt>
    <dgm:pt modelId="{C67508A5-B743-42C4-8746-B2A0BCE0167E}" type="sibTrans" cxnId="{8BCBC995-C958-49E2-AFF8-23299D5EA7F4}">
      <dgm:prSet/>
      <dgm:spPr/>
      <dgm:t>
        <a:bodyPr/>
        <a:lstStyle/>
        <a:p>
          <a:endParaRPr lang="en-US"/>
        </a:p>
      </dgm:t>
    </dgm:pt>
    <dgm:pt modelId="{B8D0FE9E-E87B-4A61-BC1D-1586A665DFA4}">
      <dgm:prSet/>
      <dgm:spPr/>
      <dgm:t>
        <a:bodyPr/>
        <a:lstStyle/>
        <a:p>
          <a:r>
            <a:rPr lang="en-US" dirty="0" smtClean="0"/>
            <a:t>New Employee Orientation</a:t>
          </a:r>
          <a:endParaRPr lang="en-US" dirty="0"/>
        </a:p>
      </dgm:t>
    </dgm:pt>
    <dgm:pt modelId="{04BE23C2-B169-4D01-A85E-C7A3DDA5BA5F}" type="parTrans" cxnId="{32FD4A08-22AB-4133-AFA0-22FC9051B875}">
      <dgm:prSet/>
      <dgm:spPr/>
      <dgm:t>
        <a:bodyPr/>
        <a:lstStyle/>
        <a:p>
          <a:endParaRPr lang="en-US"/>
        </a:p>
      </dgm:t>
    </dgm:pt>
    <dgm:pt modelId="{F1EF0E08-F73C-4A92-B077-C613B2E1FF06}" type="sibTrans" cxnId="{32FD4A08-22AB-4133-AFA0-22FC9051B875}">
      <dgm:prSet/>
      <dgm:spPr/>
      <dgm:t>
        <a:bodyPr/>
        <a:lstStyle/>
        <a:p>
          <a:endParaRPr lang="en-US"/>
        </a:p>
      </dgm:t>
    </dgm:pt>
    <dgm:pt modelId="{FBC1A9A7-EFAD-407E-AFAA-B7806097138E}">
      <dgm:prSet/>
      <dgm:spPr/>
      <dgm:t>
        <a:bodyPr/>
        <a:lstStyle/>
        <a:p>
          <a:r>
            <a:rPr lang="en-US" dirty="0" smtClean="0"/>
            <a:t>Salary</a:t>
          </a:r>
          <a:endParaRPr lang="en-US" dirty="0"/>
        </a:p>
      </dgm:t>
    </dgm:pt>
    <dgm:pt modelId="{CB1E0BF8-BED9-4982-B3A2-FBF41317911E}" type="parTrans" cxnId="{4F95284F-1297-420F-BB94-F372272FBD96}">
      <dgm:prSet/>
      <dgm:spPr/>
      <dgm:t>
        <a:bodyPr/>
        <a:lstStyle/>
        <a:p>
          <a:endParaRPr lang="en-US"/>
        </a:p>
      </dgm:t>
    </dgm:pt>
    <dgm:pt modelId="{4DEBD50B-E815-48A3-8C10-3424B4C09F33}" type="sibTrans" cxnId="{4F95284F-1297-420F-BB94-F372272FBD96}">
      <dgm:prSet/>
      <dgm:spPr/>
      <dgm:t>
        <a:bodyPr/>
        <a:lstStyle/>
        <a:p>
          <a:endParaRPr lang="en-US"/>
        </a:p>
      </dgm:t>
    </dgm:pt>
    <dgm:pt modelId="{ACF8D416-BDE0-4A66-81AA-5CF7416C4BCB}" type="pres">
      <dgm:prSet presAssocID="{FF295F85-1135-4AD3-BD69-49F65361C135}" presName="Name0" presStyleCnt="0">
        <dgm:presLayoutVars>
          <dgm:dir/>
          <dgm:animLvl val="lvl"/>
          <dgm:resizeHandles val="exact"/>
        </dgm:presLayoutVars>
      </dgm:prSet>
      <dgm:spPr/>
    </dgm:pt>
    <dgm:pt modelId="{B4A1017B-C479-4B59-AB39-868046E4C66C}" type="pres">
      <dgm:prSet presAssocID="{B7ECA2E0-7753-4C82-ACB8-A9B02714F9C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8789C9-76B8-4780-A4B0-D7BB37DC7268}" type="pres">
      <dgm:prSet presAssocID="{AFB6CE32-4D02-4547-B2EF-D21B3138852C}" presName="parTxOnlySpace" presStyleCnt="0"/>
      <dgm:spPr/>
    </dgm:pt>
    <dgm:pt modelId="{72BE38AB-7714-4063-8941-8EB028613173}" type="pres">
      <dgm:prSet presAssocID="{FBC1A9A7-EFAD-407E-AFAA-B7806097138E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D44EF6-ECF3-411D-AD95-F3584E36BD4A}" type="pres">
      <dgm:prSet presAssocID="{4DEBD50B-E815-48A3-8C10-3424B4C09F33}" presName="parTxOnlySpace" presStyleCnt="0"/>
      <dgm:spPr/>
    </dgm:pt>
    <dgm:pt modelId="{6F0B5FD5-54AF-437E-930A-2E8E09B46EF1}" type="pres">
      <dgm:prSet presAssocID="{2AE60F26-9DFA-4302-9676-C97A7B9FBB6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85ACB6-73F4-4895-9658-D0B3E80FA3BE}" type="pres">
      <dgm:prSet presAssocID="{FEDA2C10-0CCE-47CC-B3DB-FC4FA641CD26}" presName="parTxOnlySpace" presStyleCnt="0"/>
      <dgm:spPr/>
    </dgm:pt>
    <dgm:pt modelId="{5E27B2E1-7270-46AD-9E31-B7B0914E3615}" type="pres">
      <dgm:prSet presAssocID="{1F0B0C7B-BEC1-49C0-8A26-8566790969D9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00DC3-6D35-4146-B403-FA5C05702973}" type="pres">
      <dgm:prSet presAssocID="{B6A43247-1F17-4F2D-8D07-C185D977CBB4}" presName="parTxOnlySpace" presStyleCnt="0"/>
      <dgm:spPr/>
    </dgm:pt>
    <dgm:pt modelId="{71A64055-BCA8-4F2D-B58D-F9A481FD8A19}" type="pres">
      <dgm:prSet presAssocID="{5AB9875D-9201-436F-8B08-A9BC68FB6F47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CE968-225F-4D21-BE3C-104CC24B121A}" type="pres">
      <dgm:prSet presAssocID="{C67508A5-B743-42C4-8746-B2A0BCE0167E}" presName="parTxOnlySpace" presStyleCnt="0"/>
      <dgm:spPr/>
    </dgm:pt>
    <dgm:pt modelId="{CDFFBF4B-E1E5-469F-A170-1D93CD69B0BF}" type="pres">
      <dgm:prSet presAssocID="{B8D0FE9E-E87B-4A61-BC1D-1586A665DFA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F1A08C-F8BB-43D0-969F-43DD437CCEBD}" type="presOf" srcId="{2AE60F26-9DFA-4302-9676-C97A7B9FBB6B}" destId="{6F0B5FD5-54AF-437E-930A-2E8E09B46EF1}" srcOrd="0" destOrd="0" presId="urn:microsoft.com/office/officeart/2005/8/layout/chevron1"/>
    <dgm:cxn modelId="{52005185-71E3-4E27-860F-D1FBDF4F0A7E}" type="presOf" srcId="{5AB9875D-9201-436F-8B08-A9BC68FB6F47}" destId="{71A64055-BCA8-4F2D-B58D-F9A481FD8A19}" srcOrd="0" destOrd="0" presId="urn:microsoft.com/office/officeart/2005/8/layout/chevron1"/>
    <dgm:cxn modelId="{DA2EEC0F-EEB3-4A7B-9DCD-98403AF9BC7F}" srcId="{FF295F85-1135-4AD3-BD69-49F65361C135}" destId="{2AE60F26-9DFA-4302-9676-C97A7B9FBB6B}" srcOrd="2" destOrd="0" parTransId="{849AFF92-65DB-41A6-AEF3-4AB4615424C6}" sibTransId="{FEDA2C10-0CCE-47CC-B3DB-FC4FA641CD26}"/>
    <dgm:cxn modelId="{8BCBC995-C958-49E2-AFF8-23299D5EA7F4}" srcId="{FF295F85-1135-4AD3-BD69-49F65361C135}" destId="{5AB9875D-9201-436F-8B08-A9BC68FB6F47}" srcOrd="4" destOrd="0" parTransId="{8D0BE556-4D49-4697-AC91-C8DE8B92EE1D}" sibTransId="{C67508A5-B743-42C4-8746-B2A0BCE0167E}"/>
    <dgm:cxn modelId="{4F95284F-1297-420F-BB94-F372272FBD96}" srcId="{FF295F85-1135-4AD3-BD69-49F65361C135}" destId="{FBC1A9A7-EFAD-407E-AFAA-B7806097138E}" srcOrd="1" destOrd="0" parTransId="{CB1E0BF8-BED9-4982-B3A2-FBF41317911E}" sibTransId="{4DEBD50B-E815-48A3-8C10-3424B4C09F33}"/>
    <dgm:cxn modelId="{D54608D2-CF07-4E77-9788-4484E400A5EF}" type="presOf" srcId="{FF295F85-1135-4AD3-BD69-49F65361C135}" destId="{ACF8D416-BDE0-4A66-81AA-5CF7416C4BCB}" srcOrd="0" destOrd="0" presId="urn:microsoft.com/office/officeart/2005/8/layout/chevron1"/>
    <dgm:cxn modelId="{11D048EF-7C9E-439B-9D2B-B609BD3E4948}" type="presOf" srcId="{B8D0FE9E-E87B-4A61-BC1D-1586A665DFA4}" destId="{CDFFBF4B-E1E5-469F-A170-1D93CD69B0BF}" srcOrd="0" destOrd="0" presId="urn:microsoft.com/office/officeart/2005/8/layout/chevron1"/>
    <dgm:cxn modelId="{D496B741-7802-4EF6-97F9-24938DE3BCCD}" type="presOf" srcId="{1F0B0C7B-BEC1-49C0-8A26-8566790969D9}" destId="{5E27B2E1-7270-46AD-9E31-B7B0914E3615}" srcOrd="0" destOrd="0" presId="urn:microsoft.com/office/officeart/2005/8/layout/chevron1"/>
    <dgm:cxn modelId="{27B7DF3D-7809-464C-9640-DA5AF8CC791C}" type="presOf" srcId="{B7ECA2E0-7753-4C82-ACB8-A9B02714F9C4}" destId="{B4A1017B-C479-4B59-AB39-868046E4C66C}" srcOrd="0" destOrd="0" presId="urn:microsoft.com/office/officeart/2005/8/layout/chevron1"/>
    <dgm:cxn modelId="{33A41A62-59AB-4334-8A7D-2D83DAA6537B}" type="presOf" srcId="{FBC1A9A7-EFAD-407E-AFAA-B7806097138E}" destId="{72BE38AB-7714-4063-8941-8EB028613173}" srcOrd="0" destOrd="0" presId="urn:microsoft.com/office/officeart/2005/8/layout/chevron1"/>
    <dgm:cxn modelId="{6C948A9B-5D03-44E1-B055-8C757D5BC3FC}" srcId="{FF295F85-1135-4AD3-BD69-49F65361C135}" destId="{1F0B0C7B-BEC1-49C0-8A26-8566790969D9}" srcOrd="3" destOrd="0" parTransId="{3D592D00-DAF2-45A6-AEBB-5E91D435DA5F}" sibTransId="{B6A43247-1F17-4F2D-8D07-C185D977CBB4}"/>
    <dgm:cxn modelId="{780FE71A-7B7C-425A-A029-9B426E6A55B8}" srcId="{FF295F85-1135-4AD3-BD69-49F65361C135}" destId="{B7ECA2E0-7753-4C82-ACB8-A9B02714F9C4}" srcOrd="0" destOrd="0" parTransId="{D04939A6-BE97-47CA-8A1F-9D69E0473666}" sibTransId="{AFB6CE32-4D02-4547-B2EF-D21B3138852C}"/>
    <dgm:cxn modelId="{32FD4A08-22AB-4133-AFA0-22FC9051B875}" srcId="{FF295F85-1135-4AD3-BD69-49F65361C135}" destId="{B8D0FE9E-E87B-4A61-BC1D-1586A665DFA4}" srcOrd="5" destOrd="0" parTransId="{04BE23C2-B169-4D01-A85E-C7A3DDA5BA5F}" sibTransId="{F1EF0E08-F73C-4A92-B077-C613B2E1FF06}"/>
    <dgm:cxn modelId="{9A82E73B-8FF8-4BAF-8F98-41A3E87C4048}" type="presParOf" srcId="{ACF8D416-BDE0-4A66-81AA-5CF7416C4BCB}" destId="{B4A1017B-C479-4B59-AB39-868046E4C66C}" srcOrd="0" destOrd="0" presId="urn:microsoft.com/office/officeart/2005/8/layout/chevron1"/>
    <dgm:cxn modelId="{21D047DE-37FE-4190-801B-213A086C400F}" type="presParOf" srcId="{ACF8D416-BDE0-4A66-81AA-5CF7416C4BCB}" destId="{0C8789C9-76B8-4780-A4B0-D7BB37DC7268}" srcOrd="1" destOrd="0" presId="urn:microsoft.com/office/officeart/2005/8/layout/chevron1"/>
    <dgm:cxn modelId="{8217B99F-E0DC-4708-A571-B05DE878FCE3}" type="presParOf" srcId="{ACF8D416-BDE0-4A66-81AA-5CF7416C4BCB}" destId="{72BE38AB-7714-4063-8941-8EB028613173}" srcOrd="2" destOrd="0" presId="urn:microsoft.com/office/officeart/2005/8/layout/chevron1"/>
    <dgm:cxn modelId="{4F0CE40C-E6F2-47CB-A402-18B00C935124}" type="presParOf" srcId="{ACF8D416-BDE0-4A66-81AA-5CF7416C4BCB}" destId="{9CD44EF6-ECF3-411D-AD95-F3584E36BD4A}" srcOrd="3" destOrd="0" presId="urn:microsoft.com/office/officeart/2005/8/layout/chevron1"/>
    <dgm:cxn modelId="{53F68A6D-A364-4ECB-8D63-E52FE6B5D1A8}" type="presParOf" srcId="{ACF8D416-BDE0-4A66-81AA-5CF7416C4BCB}" destId="{6F0B5FD5-54AF-437E-930A-2E8E09B46EF1}" srcOrd="4" destOrd="0" presId="urn:microsoft.com/office/officeart/2005/8/layout/chevron1"/>
    <dgm:cxn modelId="{72D1D8B9-3817-4272-8D93-5B0943C21C4A}" type="presParOf" srcId="{ACF8D416-BDE0-4A66-81AA-5CF7416C4BCB}" destId="{CD85ACB6-73F4-4895-9658-D0B3E80FA3BE}" srcOrd="5" destOrd="0" presId="urn:microsoft.com/office/officeart/2005/8/layout/chevron1"/>
    <dgm:cxn modelId="{697D46A2-FFA6-47D9-86CD-CA018009986C}" type="presParOf" srcId="{ACF8D416-BDE0-4A66-81AA-5CF7416C4BCB}" destId="{5E27B2E1-7270-46AD-9E31-B7B0914E3615}" srcOrd="6" destOrd="0" presId="urn:microsoft.com/office/officeart/2005/8/layout/chevron1"/>
    <dgm:cxn modelId="{19151D27-2059-48E9-820E-004E47D5CE3C}" type="presParOf" srcId="{ACF8D416-BDE0-4A66-81AA-5CF7416C4BCB}" destId="{4A600DC3-6D35-4146-B403-FA5C05702973}" srcOrd="7" destOrd="0" presId="urn:microsoft.com/office/officeart/2005/8/layout/chevron1"/>
    <dgm:cxn modelId="{84D49911-3CFB-4DAD-BD9A-8F7D9AACA11D}" type="presParOf" srcId="{ACF8D416-BDE0-4A66-81AA-5CF7416C4BCB}" destId="{71A64055-BCA8-4F2D-B58D-F9A481FD8A19}" srcOrd="8" destOrd="0" presId="urn:microsoft.com/office/officeart/2005/8/layout/chevron1"/>
    <dgm:cxn modelId="{32BF2C9F-EAD9-4465-BA5F-B1B989A5781A}" type="presParOf" srcId="{ACF8D416-BDE0-4A66-81AA-5CF7416C4BCB}" destId="{D6FCE968-225F-4D21-BE3C-104CC24B121A}" srcOrd="9" destOrd="0" presId="urn:microsoft.com/office/officeart/2005/8/layout/chevron1"/>
    <dgm:cxn modelId="{A3A01550-8DB7-4685-8333-56F96045855A}" type="presParOf" srcId="{ACF8D416-BDE0-4A66-81AA-5CF7416C4BCB}" destId="{CDFFBF4B-E1E5-469F-A170-1D93CD69B0BF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1017B-C479-4B59-AB39-868046E4C66C}">
      <dsp:nvSpPr>
        <dsp:cNvPr id="0" name=""/>
        <dsp:cNvSpPr/>
      </dsp:nvSpPr>
      <dsp:spPr>
        <a:xfrm>
          <a:off x="5022" y="1867048"/>
          <a:ext cx="1868537" cy="747414"/>
        </a:xfrm>
        <a:prstGeom prst="chevron">
          <a:avLst/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Top Candidate Selected</a:t>
          </a:r>
          <a:endParaRPr lang="en-US" sz="1600" kern="1200" dirty="0"/>
        </a:p>
      </dsp:txBody>
      <dsp:txXfrm>
        <a:off x="378729" y="1867048"/>
        <a:ext cx="1121123" cy="747414"/>
      </dsp:txXfrm>
    </dsp:sp>
    <dsp:sp modelId="{72BE38AB-7714-4063-8941-8EB028613173}">
      <dsp:nvSpPr>
        <dsp:cNvPr id="0" name=""/>
        <dsp:cNvSpPr/>
      </dsp:nvSpPr>
      <dsp:spPr>
        <a:xfrm>
          <a:off x="1686706" y="1867048"/>
          <a:ext cx="1868537" cy="747414"/>
        </a:xfrm>
        <a:prstGeom prst="chevron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Salary</a:t>
          </a:r>
          <a:endParaRPr lang="en-US" sz="1600" kern="1200" dirty="0"/>
        </a:p>
      </dsp:txBody>
      <dsp:txXfrm>
        <a:off x="2060413" y="1867048"/>
        <a:ext cx="1121123" cy="747414"/>
      </dsp:txXfrm>
    </dsp:sp>
    <dsp:sp modelId="{6F0B5FD5-54AF-437E-930A-2E8E09B46EF1}">
      <dsp:nvSpPr>
        <dsp:cNvPr id="0" name=""/>
        <dsp:cNvSpPr/>
      </dsp:nvSpPr>
      <dsp:spPr>
        <a:xfrm>
          <a:off x="3368389" y="1867048"/>
          <a:ext cx="1868537" cy="747414"/>
        </a:xfrm>
        <a:prstGeom prst="chevron">
          <a:avLst/>
        </a:prstGeom>
        <a:solidFill>
          <a:srgbClr val="5DB18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Candidate Vetting</a:t>
          </a:r>
          <a:endParaRPr lang="en-US" sz="1600" kern="1200" dirty="0"/>
        </a:p>
      </dsp:txBody>
      <dsp:txXfrm>
        <a:off x="3742096" y="1867048"/>
        <a:ext cx="1121123" cy="747414"/>
      </dsp:txXfrm>
    </dsp:sp>
    <dsp:sp modelId="{5E27B2E1-7270-46AD-9E31-B7B0914E3615}">
      <dsp:nvSpPr>
        <dsp:cNvPr id="0" name=""/>
        <dsp:cNvSpPr/>
      </dsp:nvSpPr>
      <dsp:spPr>
        <a:xfrm>
          <a:off x="5050073" y="1867048"/>
          <a:ext cx="1868537" cy="747414"/>
        </a:xfrm>
        <a:prstGeom prst="chevron">
          <a:avLst/>
        </a:prstGeom>
        <a:solidFill>
          <a:srgbClr val="5F9D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Forms</a:t>
          </a:r>
          <a:endParaRPr lang="en-US" sz="1600" kern="1200" dirty="0"/>
        </a:p>
      </dsp:txBody>
      <dsp:txXfrm>
        <a:off x="5423780" y="1867048"/>
        <a:ext cx="1121123" cy="747414"/>
      </dsp:txXfrm>
    </dsp:sp>
    <dsp:sp modelId="{71A64055-BCA8-4F2D-B58D-F9A481FD8A19}">
      <dsp:nvSpPr>
        <dsp:cNvPr id="0" name=""/>
        <dsp:cNvSpPr/>
      </dsp:nvSpPr>
      <dsp:spPr>
        <a:xfrm>
          <a:off x="6731756" y="1867048"/>
          <a:ext cx="1868537" cy="747414"/>
        </a:xfrm>
        <a:prstGeom prst="chevron">
          <a:avLst/>
        </a:prstGeom>
        <a:solidFill>
          <a:srgbClr val="626E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Hire</a:t>
          </a:r>
          <a:endParaRPr lang="en-US" sz="1600" kern="1200" dirty="0"/>
        </a:p>
      </dsp:txBody>
      <dsp:txXfrm>
        <a:off x="7105463" y="1867048"/>
        <a:ext cx="1121123" cy="747414"/>
      </dsp:txXfrm>
    </dsp:sp>
    <dsp:sp modelId="{CDFFBF4B-E1E5-469F-A170-1D93CD69B0BF}">
      <dsp:nvSpPr>
        <dsp:cNvPr id="0" name=""/>
        <dsp:cNvSpPr/>
      </dsp:nvSpPr>
      <dsp:spPr>
        <a:xfrm>
          <a:off x="8413439" y="1867048"/>
          <a:ext cx="1868537" cy="747414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New Employee Orientation</a:t>
          </a:r>
          <a:endParaRPr lang="en-US" sz="1600" kern="1200" dirty="0"/>
        </a:p>
      </dsp:txBody>
      <dsp:txXfrm>
        <a:off x="8787146" y="1867048"/>
        <a:ext cx="1121123" cy="747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Relationship Id="rId4" Type="http://schemas.openxmlformats.org/officeDocument/2006/relationships/image" Target="../media/image9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5DB80B-191A-41C3-A7CC-1580C47012D4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28758EF-70EB-4F59-BB0C-CB17D23476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AC2095-39B4-430C-B62B-C12C556290BD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F5BAE5-25D6-4C37-9E5A-7A556AF91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0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82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39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92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96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58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57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83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23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43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Reception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2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983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7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931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30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593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83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62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26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50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3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030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07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90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85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37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BAE5-25D6-4C37-9E5A-7A556AF9191B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2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0" y="0"/>
            <a:ext cx="12192000" cy="892552"/>
          </a:xfrm>
          <a:prstGeom prst="rect">
            <a:avLst/>
          </a:prstGeom>
          <a:gradFill flip="none" rotWithShape="1">
            <a:gsLst>
              <a:gs pos="23000">
                <a:srgbClr val="480000"/>
              </a:gs>
              <a:gs pos="62000">
                <a:srgbClr val="480000">
                  <a:lumMod val="96000"/>
                  <a:lumOff val="4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E5"/>
                </a:solidFill>
                <a:latin typeface="Garamond" pitchFamily="18" charset="0"/>
              </a:rPr>
              <a:t>FLORIDA STATE UNIVERSITY</a:t>
            </a:r>
          </a:p>
          <a:p>
            <a:pPr algn="ctr"/>
            <a:r>
              <a:rPr lang="en-US" sz="2400" dirty="0" smtClean="0">
                <a:solidFill>
                  <a:srgbClr val="FFFFE5"/>
                </a:solidFill>
                <a:latin typeface="Garamond" pitchFamily="18" charset="0"/>
              </a:rPr>
              <a:t>The Office of Human Resources</a:t>
            </a:r>
            <a:endParaRPr lang="en-US" sz="2400" dirty="0">
              <a:solidFill>
                <a:srgbClr val="FFFFE5"/>
              </a:solidFill>
              <a:latin typeface="Garamond" pitchFamily="18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51327"/>
            <a:ext cx="12192000" cy="838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/>
            </a:lvl1pPr>
          </a:lstStyle>
          <a:p>
            <a:pPr lvl="0"/>
            <a:r>
              <a:rPr lang="en-US" dirty="0" smtClean="0"/>
              <a:t>Topic Title</a:t>
            </a:r>
            <a:endParaRPr lang="en-US" dirty="0"/>
          </a:p>
        </p:txBody>
      </p:sp>
      <p:sp>
        <p:nvSpPr>
          <p:cNvPr id="6" name="Subtitle 4"/>
          <p:cNvSpPr>
            <a:spLocks noGrp="1"/>
          </p:cNvSpPr>
          <p:nvPr>
            <p:ph type="subTitle" idx="4294967295"/>
          </p:nvPr>
        </p:nvSpPr>
        <p:spPr>
          <a:xfrm>
            <a:off x="812800" y="2971800"/>
            <a:ext cx="10566400" cy="1676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endParaRPr lang="en-US" dirty="0" smtClean="0">
              <a:solidFill>
                <a:srgbClr val="4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9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EAE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0" y="0"/>
            <a:ext cx="12192000" cy="892552"/>
          </a:xfrm>
          <a:prstGeom prst="rect">
            <a:avLst/>
          </a:prstGeom>
          <a:gradFill flip="none" rotWithShape="1">
            <a:gsLst>
              <a:gs pos="23000">
                <a:srgbClr val="480000"/>
              </a:gs>
              <a:gs pos="62000">
                <a:srgbClr val="480000">
                  <a:lumMod val="96000"/>
                  <a:lumOff val="4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E5"/>
                </a:solidFill>
                <a:latin typeface="Garamond" pitchFamily="18" charset="0"/>
              </a:rPr>
              <a:t>FLORIDA STATE UNIVERSITY</a:t>
            </a:r>
          </a:p>
          <a:p>
            <a:pPr algn="ctr"/>
            <a:r>
              <a:rPr lang="en-US" sz="2400" dirty="0" smtClean="0">
                <a:solidFill>
                  <a:srgbClr val="FFFFE5"/>
                </a:solidFill>
                <a:latin typeface="Garamond" pitchFamily="18" charset="0"/>
              </a:rPr>
              <a:t>The Office of Human Resources</a:t>
            </a:r>
            <a:endParaRPr lang="en-US" sz="2400" dirty="0">
              <a:solidFill>
                <a:srgbClr val="FFFFE5"/>
              </a:solidFill>
              <a:latin typeface="Garamond" pitchFamily="18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51327"/>
            <a:ext cx="12192000" cy="838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/>
            </a:lvl1pPr>
          </a:lstStyle>
          <a:p>
            <a:pPr lvl="0"/>
            <a:r>
              <a:rPr lang="en-US" dirty="0" smtClean="0"/>
              <a:t>Topic Title</a:t>
            </a:r>
            <a:endParaRPr lang="en-US" dirty="0"/>
          </a:p>
        </p:txBody>
      </p:sp>
      <p:sp>
        <p:nvSpPr>
          <p:cNvPr id="6" name="Subtitle 4"/>
          <p:cNvSpPr>
            <a:spLocks noGrp="1"/>
          </p:cNvSpPr>
          <p:nvPr>
            <p:ph type="subTitle" idx="4294967295"/>
          </p:nvPr>
        </p:nvSpPr>
        <p:spPr>
          <a:xfrm>
            <a:off x="812800" y="2971800"/>
            <a:ext cx="10566400" cy="1676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endParaRPr lang="en-US" dirty="0" smtClean="0">
              <a:solidFill>
                <a:srgbClr val="4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1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10515600" cy="4222750"/>
          </a:xfrm>
          <a:prstGeom prst="rect">
            <a:avLst/>
          </a:prstGeom>
        </p:spPr>
        <p:txBody>
          <a:bodyPr/>
          <a:lstStyle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8524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rgbClr val="782F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2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0" y="0"/>
            <a:ext cx="12192000" cy="892552"/>
          </a:xfrm>
          <a:prstGeom prst="rect">
            <a:avLst/>
          </a:prstGeom>
          <a:gradFill flip="none" rotWithShape="1">
            <a:gsLst>
              <a:gs pos="23000">
                <a:srgbClr val="480000"/>
              </a:gs>
              <a:gs pos="62000">
                <a:srgbClr val="480000">
                  <a:lumMod val="96000"/>
                  <a:lumOff val="4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E5"/>
                </a:solidFill>
                <a:latin typeface="Garamond" pitchFamily="18" charset="0"/>
              </a:rPr>
              <a:t>FLORIDA STATE UNIVERSITY</a:t>
            </a:r>
          </a:p>
          <a:p>
            <a:pPr algn="ctr"/>
            <a:r>
              <a:rPr lang="en-US" sz="2400" dirty="0" smtClean="0">
                <a:solidFill>
                  <a:srgbClr val="FFFFE5"/>
                </a:solidFill>
                <a:latin typeface="Garamond" pitchFamily="18" charset="0"/>
              </a:rPr>
              <a:t>The Office of Human Resources</a:t>
            </a:r>
            <a:endParaRPr lang="en-US" sz="2400" dirty="0">
              <a:solidFill>
                <a:srgbClr val="FFFFE5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0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1295402"/>
            <a:ext cx="10515600" cy="761999"/>
          </a:xfrm>
          <a:prstGeom prst="rect">
            <a:avLst/>
          </a:prstGeom>
        </p:spPr>
        <p:txBody>
          <a:bodyPr/>
          <a:lstStyle>
            <a:lvl1pPr>
              <a:defRPr sz="4000" baseline="0"/>
            </a:lvl1pPr>
          </a:lstStyle>
          <a:p>
            <a:r>
              <a:rPr lang="en-US" dirty="0" smtClean="0"/>
              <a:t>Topic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12800" y="2362200"/>
            <a:ext cx="1056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12800" y="2971800"/>
            <a:ext cx="10566400" cy="190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0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 userDrawn="1"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Default Location</a:t>
            </a:r>
          </a:p>
          <a:p>
            <a:endParaRPr lang="en-US" sz="2800" dirty="0" smtClean="0">
              <a:solidFill>
                <a:srgbClr val="EAE1CC"/>
              </a:solidFill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Faculty &amp; Staff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04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4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8CAB8-6123-4F46-A4F1-91E8380FDB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0"/>
            <a:ext cx="12192000" cy="892552"/>
          </a:xfrm>
          <a:prstGeom prst="rect">
            <a:avLst/>
          </a:prstGeom>
          <a:gradFill flip="none" rotWithShape="1">
            <a:gsLst>
              <a:gs pos="23000">
                <a:srgbClr val="480000"/>
              </a:gs>
              <a:gs pos="62000">
                <a:srgbClr val="480000">
                  <a:lumMod val="96000"/>
                  <a:lumOff val="4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E5"/>
                </a:solidFill>
                <a:latin typeface="Garamond" pitchFamily="18" charset="0"/>
              </a:rPr>
              <a:t>FLORIDA STATE UNIVERSITY</a:t>
            </a:r>
          </a:p>
          <a:p>
            <a:pPr algn="ctr"/>
            <a:r>
              <a:rPr lang="en-US" sz="2400" dirty="0" smtClean="0">
                <a:solidFill>
                  <a:srgbClr val="FFFFE5"/>
                </a:solidFill>
                <a:latin typeface="Garamond" pitchFamily="18" charset="0"/>
              </a:rPr>
              <a:t>The Office of Human Resources</a:t>
            </a:r>
            <a:endParaRPr lang="en-US" sz="2400" dirty="0">
              <a:solidFill>
                <a:srgbClr val="FFFFE5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1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5" r:id="rId4"/>
    <p:sldLayoutId id="2147483657" r:id="rId5"/>
    <p:sldLayoutId id="2147483658" r:id="rId6"/>
    <p:sldLayoutId id="2147483659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mailto:training@fsu.ed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hyperlink" Target="https://www.my.fsu.edu/group/faculty_and_staff/home" TargetMode="External"/><Relationship Id="rId4" Type="http://schemas.openxmlformats.org/officeDocument/2006/relationships/hyperlink" Target="http://hr.fsu.edu/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hr.fsu.edu/flsa/managers" TargetMode="External"/><Relationship Id="rId2" Type="http://schemas.openxmlformats.org/officeDocument/2006/relationships/hyperlink" Target="http://hr.fsu.edu/flsa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hr.fsu.edu/flsa/training" TargetMode="Externa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3.jpg"/><Relationship Id="rId7" Type="http://schemas.openxmlformats.org/officeDocument/2006/relationships/image" Target="../media/image90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2.emf"/><Relationship Id="rId5" Type="http://schemas.openxmlformats.org/officeDocument/2006/relationships/image" Target="../media/image8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1.emf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rpeterson@fsu.edu" TargetMode="External"/><Relationship Id="rId2" Type="http://schemas.openxmlformats.org/officeDocument/2006/relationships/hyperlink" Target="mailto:sscopoli@fsu.edu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smirkin@fsu.edu" TargetMode="External"/><Relationship Id="rId4" Type="http://schemas.openxmlformats.org/officeDocument/2006/relationships/hyperlink" Target="mailto:caconley@fsu.edu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mr.fsu.edu/" TargetMode="External"/><Relationship Id="rId2" Type="http://schemas.openxmlformats.org/officeDocument/2006/relationships/hyperlink" Target="http://titleix.fsu.ed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vfuchs@fsu.edu" TargetMode="External"/><Relationship Id="rId2" Type="http://schemas.openxmlformats.org/officeDocument/2006/relationships/hyperlink" Target="mailto:amwagner@fsu.edu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brink@fsu.edu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ompliance.hr.fsu.edu/" TargetMode="External"/><Relationship Id="rId2" Type="http://schemas.openxmlformats.org/officeDocument/2006/relationships/hyperlink" Target="http://titleix.fsu.ed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hyperlink" Target="mailto:eoc@fsu.edu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amwagner@fsu.edu" TargetMode="External"/><Relationship Id="rId2" Type="http://schemas.openxmlformats.org/officeDocument/2006/relationships/hyperlink" Target="mailto:jbroomfield@fsu.edu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r.fsu.edu/PDF/Publications/timeandleave/NormalPayrollSchedule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center.fsu.edu/content/download/304922/2134759/file/Adding%20a%20Case%20(Self%20Service)%20MDD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hr.fsu.edu/PDF/Publications/training/RunningtheActiveEmployeesReport.pdf" TargetMode="Externa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UFJaDm720FU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omni.training.fsu.edu/content/download/5639/3660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hr.fsu.edu/PDF/Publications/training/RunningtheCostCenterReport.pdf" TargetMode="Externa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mailto:CTL-Payroll-Tax@admin.fsu.edu" TargetMode="Externa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7400" y="1828800"/>
            <a:ext cx="10515600" cy="1981200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782F40"/>
                </a:solidFill>
              </a:rPr>
              <a:t>Fall 2016</a:t>
            </a:r>
            <a:r>
              <a:rPr lang="en-US" sz="1600" dirty="0" smtClean="0">
                <a:solidFill>
                  <a:srgbClr val="782F40"/>
                </a:solidFill>
              </a:rPr>
              <a:t/>
            </a:r>
            <a:br>
              <a:rPr lang="en-US" sz="1600" dirty="0" smtClean="0">
                <a:solidFill>
                  <a:srgbClr val="782F40"/>
                </a:solidFill>
              </a:rPr>
            </a:br>
            <a:r>
              <a:rPr lang="en-US" sz="1600" dirty="0" smtClean="0">
                <a:solidFill>
                  <a:srgbClr val="782F40"/>
                </a:solidFill>
              </a:rPr>
              <a:t/>
            </a:r>
            <a:br>
              <a:rPr lang="en-US" sz="1600" dirty="0" smtClean="0">
                <a:solidFill>
                  <a:srgbClr val="782F40"/>
                </a:solidFill>
              </a:rPr>
            </a:br>
            <a:r>
              <a:rPr lang="en-US" dirty="0" smtClean="0">
                <a:solidFill>
                  <a:srgbClr val="782F40"/>
                </a:solidFill>
              </a:rPr>
              <a:t>Department Representative Meeting</a:t>
            </a:r>
            <a:endParaRPr lang="en-US" dirty="0">
              <a:solidFill>
                <a:srgbClr val="782F4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2"/>
          </p:nvPr>
        </p:nvSpPr>
        <p:spPr>
          <a:xfrm>
            <a:off x="762000" y="4267200"/>
            <a:ext cx="10566400" cy="1905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October 26, 2016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74878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2514600"/>
            <a:ext cx="10515600" cy="3841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</a:pPr>
            <a:r>
              <a:rPr lang="en-US" dirty="0" smtClean="0">
                <a:solidFill>
                  <a:srgbClr val="782F40"/>
                </a:solidFill>
              </a:rPr>
              <a:t>Remaining Exempt  </a:t>
            </a:r>
            <a:r>
              <a:rPr lang="en-US" dirty="0" smtClean="0"/>
              <a:t>(ineligible for overtime)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dirty="0" smtClean="0">
                <a:solidFill>
                  <a:srgbClr val="0070C0"/>
                </a:solidFill>
              </a:rPr>
              <a:t>~1,000 </a:t>
            </a:r>
            <a:r>
              <a:rPr lang="en-US" dirty="0"/>
              <a:t>impacted </a:t>
            </a:r>
            <a:r>
              <a:rPr lang="en-US" dirty="0" smtClean="0"/>
              <a:t>employees remaining exempt.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 smtClean="0">
                <a:solidFill>
                  <a:srgbClr val="0070C0"/>
                </a:solidFill>
              </a:rPr>
              <a:t>34</a:t>
            </a:r>
            <a:r>
              <a:rPr lang="en-US" dirty="0" smtClean="0"/>
              <a:t> job </a:t>
            </a:r>
            <a:r>
              <a:rPr lang="en-US" dirty="0"/>
              <a:t>c</a:t>
            </a:r>
            <a:r>
              <a:rPr lang="en-US" dirty="0" smtClean="0"/>
              <a:t>odes remaining exempt.</a:t>
            </a:r>
          </a:p>
          <a:p>
            <a:pPr lvl="2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Includes Postdoctoral Scholars, Faculty, and 25 A&amp;P/USPS codes.</a:t>
            </a:r>
          </a:p>
          <a:p>
            <a:pPr lvl="1">
              <a:spcBef>
                <a:spcPts val="0"/>
              </a:spcBef>
              <a:buClr>
                <a:schemeClr val="tx1"/>
              </a:buClr>
            </a:pPr>
            <a:r>
              <a:rPr lang="en-US" dirty="0" smtClean="0">
                <a:solidFill>
                  <a:srgbClr val="0070C0"/>
                </a:solidFill>
              </a:rPr>
              <a:t>13 </a:t>
            </a:r>
            <a:r>
              <a:rPr lang="en-US" dirty="0" smtClean="0"/>
              <a:t>new exempt staff job codes created.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100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0" y="3352800"/>
            <a:ext cx="12192000" cy="1905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82F40"/>
                </a:solidFill>
              </a:rPr>
              <a:t>Sandra Dixon</a:t>
            </a:r>
          </a:p>
          <a:p>
            <a:pPr algn="ctr"/>
            <a:r>
              <a:rPr lang="en-US" sz="3200" i="1" dirty="0">
                <a:solidFill>
                  <a:srgbClr val="782F40"/>
                </a:solidFill>
              </a:rPr>
              <a:t>Associate </a:t>
            </a:r>
            <a:r>
              <a:rPr lang="en-US" sz="3200" i="1" dirty="0" smtClean="0">
                <a:solidFill>
                  <a:srgbClr val="782F40"/>
                </a:solidFill>
              </a:rPr>
              <a:t>Director, </a:t>
            </a:r>
            <a:r>
              <a:rPr lang="en-US" sz="3200" dirty="0" smtClean="0">
                <a:solidFill>
                  <a:srgbClr val="782F40"/>
                </a:solidFill>
              </a:rPr>
              <a:t>Training </a:t>
            </a:r>
            <a:r>
              <a:rPr lang="en-US" sz="3200" dirty="0">
                <a:solidFill>
                  <a:srgbClr val="782F40"/>
                </a:solidFill>
              </a:rPr>
              <a:t>and Organizational Development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38200" y="1219200"/>
            <a:ext cx="10515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Training Center Renovations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4200" y="62878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 smtClean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Summer 2016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47" y="3192096"/>
            <a:ext cx="6299351" cy="3665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44" y="886788"/>
            <a:ext cx="5061356" cy="284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99" y="894705"/>
            <a:ext cx="4829468" cy="2716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99" y="3611281"/>
            <a:ext cx="3990425" cy="32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4200" y="62878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 smtClean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We have a brand new look!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92646"/>
            <a:ext cx="9753600" cy="596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Our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recently-remodeled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center boasts more than a new entrance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59580" y="166224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before </a:t>
            </a:r>
            <a:endParaRPr lang="en-US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0" y="5181600"/>
            <a:ext cx="797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after</a:t>
            </a:r>
            <a:endParaRPr lang="en-US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54" y="3352799"/>
            <a:ext cx="6274245" cy="3529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94705"/>
            <a:ext cx="5943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4200" y="62878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Our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recently-remodeled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center boasts more than a new entrance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94705"/>
            <a:ext cx="9753600" cy="59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4200" y="62878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Our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recently-remodeled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center boasts more than a new entrance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5084" y="789265"/>
            <a:ext cx="5963293" cy="61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4200" y="62878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We are </a:t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equipped with state-of-the-art technology and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a new approach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to training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4"/>
          <a:stretch/>
        </p:blipFill>
        <p:spPr>
          <a:xfrm>
            <a:off x="2426195" y="4150563"/>
            <a:ext cx="7696200" cy="2227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9730839" cy="22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 smtClean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prstClr val="white">
                    <a:lumMod val="75000"/>
                  </a:prstClr>
                </a:solidFill>
                <a:latin typeface="+mn-lt"/>
                <a:ea typeface="Adobe Song Std L" panose="02020300000000000000" pitchFamily="18" charset="-128"/>
                <a:cs typeface="+mn-cs"/>
              </a:rPr>
              <a:t>Expanded Lobby Area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0"/>
            <a:ext cx="9753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9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lvl="0">
              <a:spcBef>
                <a:spcPts val="0"/>
              </a:spcBef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prstClr val="white">
                    <a:lumMod val="75000"/>
                  </a:prstClr>
                </a:solidFill>
                <a:latin typeface="+mn-lt"/>
                <a:ea typeface="Adobe Song Std L" panose="02020300000000000000" pitchFamily="18" charset="-128"/>
                <a:cs typeface="+mn-cs"/>
              </a:rPr>
              <a:t>Expanded Lobby </a:t>
            </a:r>
            <a:r>
              <a:rPr lang="en-US" sz="2800" dirty="0">
                <a:solidFill>
                  <a:prstClr val="white">
                    <a:lumMod val="75000"/>
                  </a:prstClr>
                </a:solidFill>
                <a:latin typeface="+mn-lt"/>
                <a:ea typeface="Adobe Song Std L" panose="02020300000000000000" pitchFamily="18" charset="-128"/>
                <a:cs typeface="+mn-cs"/>
              </a:rPr>
              <a:t>Area</a:t>
            </a:r>
            <a:endParaRPr lang="en-US" sz="18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Adobe Song Std L" panose="02020300000000000000" pitchFamily="18" charset="-128"/>
              <a:cs typeface="+mn-cs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894705"/>
            <a:ext cx="8610600" cy="60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9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2865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Enjoy a break on the balcony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/>
            </a:r>
            <a:br>
              <a:rPr lang="en-US" i="1" dirty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96"/>
          <a:stretch/>
        </p:blipFill>
        <p:spPr>
          <a:xfrm>
            <a:off x="4191000" y="894705"/>
            <a:ext cx="6553200" cy="593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914400" lvl="2" indent="0"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Part-time employees in exempt codes who earn less than $913 per week will be </a:t>
            </a:r>
            <a:r>
              <a:rPr lang="en-US" b="1" dirty="0" smtClean="0"/>
              <a:t>nonexempt!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lvl="0">
              <a:spcBef>
                <a:spcPts val="0"/>
              </a:spcBef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prstClr val="white">
                    <a:lumMod val="75000"/>
                  </a:prstClr>
                </a:solidFill>
                <a:latin typeface="+mn-lt"/>
                <a:ea typeface="Adobe Song Std L" panose="02020300000000000000" pitchFamily="18" charset="-128"/>
                <a:cs typeface="+mn-cs"/>
              </a:rPr>
              <a:t>Updated Amenities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Adobe Song Std L" panose="02020300000000000000" pitchFamily="18" charset="-128"/>
              <a:cs typeface="+mn-cs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85883"/>
            <a:ext cx="4521150" cy="2924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3505200"/>
            <a:ext cx="596053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4200" y="62878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pPr lvl="0">
              <a:spcBef>
                <a:spcPts val="0"/>
              </a:spcBef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pPr lvl="0">
              <a:spcBef>
                <a:spcPts val="0"/>
              </a:spcBef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prstClr val="white">
                    <a:lumMod val="75000"/>
                  </a:prstClr>
                </a:solidFill>
                <a:latin typeface="+mn-lt"/>
                <a:ea typeface="Adobe Song Std L" panose="02020300000000000000" pitchFamily="18" charset="-128"/>
                <a:cs typeface="+mn-cs"/>
              </a:rPr>
              <a:t>Fresh Finishes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Adobe Song Std L" panose="02020300000000000000" pitchFamily="18" charset="-128"/>
              <a:cs typeface="+mn-cs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2349" y="1961954"/>
            <a:ext cx="5963297" cy="3828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983675"/>
            <a:ext cx="5479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4200" y="62878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870642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 smtClean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We offer free classes and workshops</a:t>
            </a:r>
          </a:p>
        </p:txBody>
      </p:sp>
      <p:sp>
        <p:nvSpPr>
          <p:cNvPr id="9" name="Rectangle 8"/>
          <p:cNvSpPr/>
          <p:nvPr/>
        </p:nvSpPr>
        <p:spPr>
          <a:xfrm>
            <a:off x="9104138" y="1143193"/>
            <a:ext cx="252344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dobe Devanagari" panose="02040503050201020203" pitchFamily="18" charset="0"/>
                <a:ea typeface="Adobe Song Std L" panose="02020300000000000000"/>
                <a:cs typeface="Adobe Devanagari" panose="02040503050201020203" pitchFamily="18" charset="0"/>
              </a:rPr>
              <a:t>b</a:t>
            </a:r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/>
                <a:cs typeface="Adobe Devanagari" panose="02040503050201020203" pitchFamily="18" charset="0"/>
              </a:rPr>
              <a:t>oth face-to-face </a:t>
            </a:r>
          </a:p>
          <a:p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/>
                <a:cs typeface="Adobe Devanagari" panose="02040503050201020203" pitchFamily="18" charset="0"/>
              </a:rPr>
              <a:t>and online</a:t>
            </a:r>
          </a:p>
          <a:p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/>
                <a:cs typeface="Adobe Devanagari" panose="02040503050201020203" pitchFamily="18" charset="0"/>
              </a:rPr>
              <a:t>on </a:t>
            </a:r>
            <a:r>
              <a:rPr lang="en-US" sz="2800" dirty="0">
                <a:latin typeface="Adobe Devanagari" panose="02040503050201020203" pitchFamily="18" charset="0"/>
                <a:ea typeface="Adobe Song Std L" panose="02020300000000000000"/>
                <a:cs typeface="Adobe Devanagari" panose="02040503050201020203" pitchFamily="18" charset="0"/>
              </a:rPr>
              <a:t>a variety </a:t>
            </a:r>
            <a:endParaRPr lang="en-US" sz="2800" dirty="0" smtClean="0">
              <a:latin typeface="Adobe Devanagari" panose="02040503050201020203" pitchFamily="18" charset="0"/>
              <a:ea typeface="Adobe Song Std L" panose="02020300000000000000"/>
              <a:cs typeface="Adobe Devanagari" panose="02040503050201020203" pitchFamily="18" charset="0"/>
            </a:endParaRPr>
          </a:p>
          <a:p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/>
                <a:cs typeface="Adobe Devanagari" panose="02040503050201020203" pitchFamily="18" charset="0"/>
              </a:rPr>
              <a:t>of </a:t>
            </a:r>
            <a:r>
              <a:rPr lang="en-US" sz="2800" dirty="0">
                <a:latin typeface="Adobe Devanagari" panose="02040503050201020203" pitchFamily="18" charset="0"/>
                <a:ea typeface="Adobe Song Std L" panose="02020300000000000000"/>
                <a:cs typeface="Adobe Devanagari" panose="02040503050201020203" pitchFamily="18" charset="0"/>
              </a:rPr>
              <a:t>topics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91152" y="4639645"/>
            <a:ext cx="28495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to help you grow </a:t>
            </a:r>
            <a:endParaRPr lang="en-US" sz="2800" dirty="0" smtClean="0"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and </a:t>
            </a:r>
            <a:r>
              <a:rPr lang="en-US" sz="2800" dirty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excel </a:t>
            </a:r>
            <a:endParaRPr lang="en-US" sz="2800" dirty="0" smtClean="0"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in </a:t>
            </a:r>
            <a:r>
              <a:rPr lang="en-US" sz="2800" dirty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your career </a:t>
            </a:r>
            <a:endParaRPr lang="en-US" sz="2800" dirty="0" smtClean="0"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r>
              <a:rPr lang="en-US" sz="28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at FSU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753100"/>
            <a:ext cx="5562600" cy="3128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04" y="872038"/>
            <a:ext cx="6171310" cy="34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We offer free classes and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workshops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017924"/>
            <a:ext cx="5029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Explore Our Certificate Training Series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:</a:t>
            </a:r>
          </a:p>
          <a:p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Customer Service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Frontline Leadership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HR Department Representative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Time and Labor Representative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Sponsored Research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Admin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Financial Representative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Diversity and Inclusion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Global Partners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4619018"/>
            <a:ext cx="497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Or Individual Course offerings on:</a:t>
            </a:r>
          </a:p>
          <a:p>
            <a:pPr lvl="1"/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FSU Systems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Compliance &amp; Org Development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Personal Development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Customer Service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894704"/>
            <a:ext cx="5041900" cy="36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41269" y="3089712"/>
            <a:ext cx="444366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Visit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our online course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catalog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Call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us:  (850) 645-8724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email us:  </a:t>
            </a:r>
            <a:r>
              <a:rPr lang="en-US" sz="2800" dirty="0" smtClean="0">
                <a:latin typeface="Adobe Devanagari" panose="02040503050201020203" pitchFamily="18" charset="0"/>
                <a:cs typeface="Adobe Devanagari" panose="02040503050201020203" pitchFamily="18" charset="0"/>
                <a:hlinkClick r:id="rId3"/>
              </a:rPr>
              <a:t>training@fsu.edu</a:t>
            </a:r>
            <a:endParaRPr lang="en-US" sz="2800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sz="20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Come.  Discover.</a:t>
            </a:r>
          </a:p>
          <a:p>
            <a:pPr algn="r"/>
            <a:r>
              <a:rPr lang="en-US" sz="2800" dirty="0" smtClean="0">
                <a:latin typeface="Adobe Devanagari" panose="02040503050201020203" pitchFamily="18" charset="0"/>
                <a:cs typeface="Adobe Devanagari" panose="02040503050201020203" pitchFamily="18" charset="0"/>
                <a:hlinkClick r:id="rId4"/>
              </a:rPr>
              <a:t>hr.fsu.edu/train</a:t>
            </a:r>
            <a:endParaRPr lang="en-US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8921" y="1355344"/>
            <a:ext cx="4995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Register for training at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  <a:hlinkClick r:id="rId5"/>
              </a:rPr>
              <a:t>my.fsu.edu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 smtClean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endParaRPr lang="en-US" sz="2800" dirty="0" smtClean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6"/>
          <a:srcRect l="62310" t="10418" r="15086" b="25321"/>
          <a:stretch/>
        </p:blipFill>
        <p:spPr bwMode="auto">
          <a:xfrm>
            <a:off x="2658446" y="2107610"/>
            <a:ext cx="4249984" cy="35615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516951" y="5009347"/>
            <a:ext cx="1152525" cy="9525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482315" y="4038600"/>
            <a:ext cx="1152525" cy="9525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0796" y="990600"/>
            <a:ext cx="15440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Find Us 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08" y="1513048"/>
            <a:ext cx="6084592" cy="4117603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/>
            </a:r>
            <a:br>
              <a:rPr lang="en-US" sz="2800" i="1" dirty="0" smtClean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/>
            </a:r>
            <a:br>
              <a:rPr lang="en-US" sz="2800" i="1" dirty="0" smtClean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/>
            </a:r>
            <a:br>
              <a:rPr lang="en-US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3600" dirty="0">
              <a:solidFill>
                <a:schemeClr val="bg1">
                  <a:lumMod val="75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0200" y="5811440"/>
            <a:ext cx="3225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493 Stadium Drive or</a:t>
            </a:r>
          </a:p>
          <a:p>
            <a:pPr lvl="1"/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1300 Jackson Bluff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5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4200" y="62878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0" y="894705"/>
            <a:ext cx="2438400" cy="5987358"/>
          </a:xfrm>
          <a:prstGeom prst="rect">
            <a:avLst/>
          </a:prstGeom>
          <a:solidFill>
            <a:srgbClr val="734945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>Training and Organizational Development</a:t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/>
            </a:r>
            <a:br>
              <a:rPr lang="en-US" sz="2800" i="1" dirty="0" smtClean="0">
                <a:solidFill>
                  <a:schemeClr val="bg1">
                    <a:lumMod val="75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r>
              <a:rPr lang="en-US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/>
            </a:r>
            <a:br>
              <a:rPr lang="en-US" sz="3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</a:br>
            <a:endParaRPr lang="en-US" sz="3600" dirty="0">
              <a:solidFill>
                <a:schemeClr val="bg1">
                  <a:lumMod val="75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1" y="1143000"/>
            <a:ext cx="8534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Meet Our Staff</a:t>
            </a:r>
          </a:p>
          <a:p>
            <a:endParaRPr lang="en-US" sz="3200" dirty="0" smtClean="0"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Sandra Dixon, Associate Director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sz="3200" dirty="0" smtClean="0"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Michelle Douglas, Director, Organizational Development &amp; Equal Opportunity Compliance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sz="3200" dirty="0" smtClean="0"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Janet Fryman, Training Coordinator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sz="3200" dirty="0" smtClean="0"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sz="3200" dirty="0" smtClean="0">
                <a:latin typeface="Adobe Devanagari" panose="02040503050201020203" pitchFamily="18" charset="0"/>
                <a:ea typeface="Adobe Song Std L" panose="02020300000000000000" pitchFamily="18" charset="-128"/>
                <a:cs typeface="Adobe Devanagari" panose="02040503050201020203" pitchFamily="18" charset="0"/>
              </a:rPr>
              <a:t>Sarah Hubbard, Training Specialist</a:t>
            </a:r>
            <a:endParaRPr lang="en-US" sz="3200" dirty="0">
              <a:latin typeface="Adobe Devanagari" panose="02040503050201020203" pitchFamily="18" charset="0"/>
              <a:ea typeface="Adobe Song Std L" panose="02020300000000000000" pitchFamily="18" charset="-128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5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117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0" y="3276600"/>
            <a:ext cx="12192000" cy="2286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82F40"/>
                </a:solidFill>
              </a:rPr>
              <a:t>Phaedra Harris</a:t>
            </a:r>
            <a:endParaRPr lang="en-US" sz="3600" dirty="0">
              <a:solidFill>
                <a:srgbClr val="782F40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782F40"/>
                </a:solidFill>
              </a:rPr>
              <a:t>Director</a:t>
            </a:r>
            <a:r>
              <a:rPr lang="en-US" sz="3200" dirty="0" smtClean="0">
                <a:solidFill>
                  <a:srgbClr val="782F40"/>
                </a:solidFill>
              </a:rPr>
              <a:t>, </a:t>
            </a:r>
            <a:r>
              <a:rPr lang="en-US" sz="3200" dirty="0">
                <a:solidFill>
                  <a:srgbClr val="782F40"/>
                </a:solidFill>
              </a:rPr>
              <a:t>HR </a:t>
            </a:r>
            <a:r>
              <a:rPr lang="en-US" sz="3200" dirty="0" smtClean="0">
                <a:solidFill>
                  <a:srgbClr val="782F40"/>
                </a:solidFill>
              </a:rPr>
              <a:t>Operations</a:t>
            </a:r>
            <a:endParaRPr lang="en-US" sz="3200" i="1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21920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FSU Mobile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685800" y="304800"/>
            <a:ext cx="4724400" cy="6096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endParaRPr lang="en-US" sz="1600" dirty="0" smtClean="0"/>
          </a:p>
          <a:p>
            <a:pPr algn="l">
              <a:spcBef>
                <a:spcPts val="0"/>
              </a:spcBef>
            </a:pPr>
            <a:r>
              <a:rPr lang="en-US" sz="1800" dirty="0" smtClean="0">
                <a:solidFill>
                  <a:srgbClr val="EAE1CC"/>
                </a:solidFill>
              </a:rPr>
              <a:t>The </a:t>
            </a:r>
            <a:r>
              <a:rPr lang="en-US" sz="1800" dirty="0">
                <a:solidFill>
                  <a:srgbClr val="EAE1CC"/>
                </a:solidFill>
              </a:rPr>
              <a:t>latest round of enhancements to the myFSU Mobile app is part of Florida State University’s Digital Campus Initiative. </a:t>
            </a:r>
            <a:endParaRPr lang="en-US" sz="1800" dirty="0" smtClean="0">
              <a:solidFill>
                <a:srgbClr val="EAE1CC"/>
              </a:solidFill>
            </a:endParaRPr>
          </a:p>
          <a:p>
            <a:pPr algn="l"/>
            <a:endParaRPr lang="en-US" sz="1800" dirty="0">
              <a:solidFill>
                <a:srgbClr val="EAE1CC"/>
              </a:solidFill>
            </a:endParaRPr>
          </a:p>
          <a:p>
            <a:pPr algn="l"/>
            <a:r>
              <a:rPr lang="en-US" sz="1800" dirty="0" smtClean="0">
                <a:solidFill>
                  <a:srgbClr val="EAE1CC"/>
                </a:solidFill>
              </a:rPr>
              <a:t>The </a:t>
            </a:r>
            <a:r>
              <a:rPr lang="en-US" sz="1800" dirty="0">
                <a:solidFill>
                  <a:srgbClr val="EAE1CC"/>
                </a:solidFill>
              </a:rPr>
              <a:t>initiative aims to make university systems more accessible and useful for day-to-day functions, enabling the university community to securely access personalized information from any mobile device. </a:t>
            </a:r>
            <a:endParaRPr lang="en-US" sz="1800" dirty="0" smtClean="0">
              <a:solidFill>
                <a:srgbClr val="EAE1CC"/>
              </a:solidFill>
            </a:endParaRPr>
          </a:p>
          <a:p>
            <a:pPr algn="l"/>
            <a:endParaRPr lang="en-US" sz="1800" dirty="0">
              <a:solidFill>
                <a:srgbClr val="EAE1CC"/>
              </a:solidFill>
            </a:endParaRPr>
          </a:p>
          <a:p>
            <a:pPr algn="l"/>
            <a:r>
              <a:rPr lang="en-US" sz="1800" dirty="0" smtClean="0">
                <a:solidFill>
                  <a:srgbClr val="EAE1CC"/>
                </a:solidFill>
              </a:rPr>
              <a:t>To </a:t>
            </a:r>
            <a:r>
              <a:rPr lang="en-US" sz="1800" dirty="0">
                <a:solidFill>
                  <a:srgbClr val="EAE1CC"/>
                </a:solidFill>
              </a:rPr>
              <a:t>access OMNI HR employee and manager self-service features within myFSU Mobile, employees simply select the Faculty &amp; Staff view by tapping the person icon at the top of the screen. </a:t>
            </a:r>
            <a:endParaRPr lang="en-US" sz="1800" dirty="0" smtClean="0">
              <a:solidFill>
                <a:srgbClr val="EAE1CC"/>
              </a:solidFill>
            </a:endParaRPr>
          </a:p>
          <a:p>
            <a:pPr algn="l"/>
            <a:endParaRPr lang="en-US" sz="1800" dirty="0">
              <a:solidFill>
                <a:srgbClr val="EAE1CC"/>
              </a:solidFill>
            </a:endParaRPr>
          </a:p>
          <a:p>
            <a:pPr algn="l"/>
            <a:r>
              <a:rPr lang="en-US" sz="1800" dirty="0" smtClean="0">
                <a:solidFill>
                  <a:srgbClr val="EAE1CC"/>
                </a:solidFill>
              </a:rPr>
              <a:t>Using </a:t>
            </a:r>
            <a:r>
              <a:rPr lang="en-US" sz="1800" dirty="0">
                <a:solidFill>
                  <a:srgbClr val="EAE1CC"/>
                </a:solidFill>
              </a:rPr>
              <a:t>the app, employees </a:t>
            </a:r>
            <a:r>
              <a:rPr lang="en-US" sz="1800" dirty="0" smtClean="0">
                <a:solidFill>
                  <a:srgbClr val="EAE1CC"/>
                </a:solidFill>
              </a:rPr>
              <a:t>can visit self service menus including enter </a:t>
            </a:r>
            <a:r>
              <a:rPr lang="en-US" sz="1800" dirty="0">
                <a:solidFill>
                  <a:srgbClr val="EAE1CC"/>
                </a:solidFill>
              </a:rPr>
              <a:t>and approve time, view paychecks, check leave balances, update personal info, and more. </a:t>
            </a:r>
            <a:endParaRPr lang="en-US" sz="3600" dirty="0">
              <a:solidFill>
                <a:srgbClr val="EAE1CC"/>
              </a:solidFill>
              <a:latin typeface="+mn-lt"/>
              <a:ea typeface="Adobe Song Std L" panose="02020300000000000000" pitchFamily="18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3298" r="13091" b="8924"/>
          <a:stretch/>
        </p:blipFill>
        <p:spPr>
          <a:xfrm>
            <a:off x="7315200" y="304800"/>
            <a:ext cx="300941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pharris\AppData\Local\Microsoft\Windows\INetCache\Content.Word\IMG_004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5901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524000" y="377576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latin typeface="+mn-lt"/>
                <a:ea typeface="Adobe Song Std L" panose="02020300000000000000" pitchFamily="18" charset="-128"/>
              </a:rPr>
              <a:t>Default Location</a:t>
            </a:r>
          </a:p>
          <a:p>
            <a:endParaRPr lang="en-US" sz="2800" dirty="0">
              <a:solidFill>
                <a:srgbClr val="EAE1CC"/>
              </a:solidFill>
              <a:latin typeface="+mn-lt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latin typeface="+mn-lt"/>
                <a:ea typeface="Adobe Song Std L" panose="02020300000000000000" pitchFamily="18" charset="-128"/>
              </a:rPr>
              <a:t>Faculty &amp; Staff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838200"/>
            <a:ext cx="914400" cy="152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will </a:t>
            </a:r>
            <a:r>
              <a:rPr lang="en-US" sz="28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earn overtime compensation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(pay or compensatory leave) </a:t>
            </a:r>
            <a:r>
              <a:rPr lang="en-US" sz="28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hours worked over 40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 single workweek, beginning November 18, 2016.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regular rate of pay, leave accrual, insurance benefits, retirement options, and pay plan (USPS, A&amp;P, Faculty, OPS) will stay the same.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will </a:t>
            </a:r>
            <a:r>
              <a:rPr lang="en-US" sz="2800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begin reporting all hours worked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beginning on November 18, 2016.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43000"/>
            <a:ext cx="12192000" cy="852488"/>
          </a:xfrm>
        </p:spPr>
        <p:txBody>
          <a:bodyPr>
            <a:normAutofit/>
          </a:bodyPr>
          <a:lstStyle/>
          <a:p>
            <a:r>
              <a:rPr lang="en-US" sz="3000" dirty="0"/>
              <a:t>What Can Employees Who Become Overtime Eligible (Nonexempt) </a:t>
            </a:r>
            <a:r>
              <a:rPr lang="en-US" sz="3000" dirty="0" smtClean="0"/>
              <a:t>Expect?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5911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LOGIN</a:t>
            </a:r>
          </a:p>
          <a:p>
            <a:endParaRPr lang="en-US" sz="2800" dirty="0" smtClean="0">
              <a:solidFill>
                <a:srgbClr val="EAE1CC"/>
              </a:solidFill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Use FSUID and Password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4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629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0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DUO Authentication</a:t>
            </a:r>
            <a:endParaRPr lang="en-US" sz="2800" dirty="0">
              <a:solidFill>
                <a:srgbClr val="EAE1CC"/>
              </a:solidFill>
              <a:ea typeface="Adobe Song Std L" panose="02020300000000000000" pitchFamily="18" charset="-128"/>
            </a:endParaRPr>
          </a:p>
          <a:p>
            <a:endParaRPr lang="en-US" sz="2800" dirty="0">
              <a:solidFill>
                <a:srgbClr val="EAE1CC"/>
              </a:solidFill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Regular process for validation</a:t>
            </a:r>
          </a:p>
          <a:p>
            <a:endParaRPr lang="en-US" sz="2800" dirty="0">
              <a:solidFill>
                <a:srgbClr val="EAE1CC"/>
              </a:solidFill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*Don’t forget</a:t>
            </a: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“Remember me”</a:t>
            </a:r>
            <a:r>
              <a:rPr lang="en-US" sz="2800" dirty="0">
                <a:solidFill>
                  <a:srgbClr val="EAE1CC"/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rgbClr val="EAE1CC"/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4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54864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9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1524000" y="377576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latin typeface="+mn-lt"/>
                <a:ea typeface="Adobe Song Std L" panose="02020300000000000000" pitchFamily="18" charset="-128"/>
              </a:rPr>
              <a:t>Faculty &amp; Staff</a:t>
            </a:r>
          </a:p>
          <a:p>
            <a:endParaRPr lang="en-US" sz="2800" dirty="0">
              <a:solidFill>
                <a:srgbClr val="EAE1CC"/>
              </a:solidFill>
              <a:latin typeface="+mn-lt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latin typeface="+mn-lt"/>
                <a:ea typeface="Adobe Song Std L" panose="02020300000000000000" pitchFamily="18" charset="-128"/>
              </a:rPr>
              <a:t>Main Screen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latin typeface="+mn-lt"/>
              <a:ea typeface="Adobe Song Std L" panose="02020300000000000000" pitchFamily="18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4784"/>
            <a:ext cx="4953000" cy="660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Personal Information</a:t>
            </a:r>
          </a:p>
          <a:p>
            <a:endParaRPr lang="en-US" sz="2800" dirty="0">
              <a:solidFill>
                <a:srgbClr val="EAE1CC"/>
              </a:solidFill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Same menu options as OMNI HR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4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601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5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To view information, you will be required to verify your identity by entering</a:t>
            </a: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your </a:t>
            </a: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SSN.</a:t>
            </a:r>
            <a:r>
              <a:rPr lang="en-US" sz="2800" dirty="0">
                <a:solidFill>
                  <a:srgbClr val="EAE1CC"/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rgbClr val="EAE1CC"/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rgbClr val="EAE1CC"/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rgbClr val="EAE1CC"/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rgbClr val="EAE1CC"/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4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54864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66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Home and Mailing Address</a:t>
            </a:r>
            <a:endParaRPr lang="en-US" sz="2800" dirty="0">
              <a:solidFill>
                <a:srgbClr val="EAE1CC"/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5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0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Edit Home or Mailing Address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5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3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Benefits Summary Information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4" name="Picture 3" descr="C:\Users\pharris\AppData\Local\Microsoft\Windows\INetCache\Content.Word\IMG_004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3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View </a:t>
            </a: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additional information about individual benefits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4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199"/>
            <a:ext cx="5486400" cy="6705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1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Enter time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5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0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457200" y="2133600"/>
            <a:ext cx="11582400" cy="422275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sz="2600" dirty="0" smtClean="0">
                <a:solidFill>
                  <a:srgbClr val="782F40"/>
                </a:solidFill>
              </a:rPr>
              <a:t>October 24:</a:t>
            </a:r>
            <a:r>
              <a:rPr lang="en-US" sz="2600" dirty="0" smtClean="0"/>
              <a:t> </a:t>
            </a:r>
            <a:r>
              <a:rPr lang="en-US" sz="2400" dirty="0" smtClean="0"/>
              <a:t>Departments Notified of Final Plan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University-wide Handout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/>
              <a:t>Department Specific Data Spreadsheet (Deans/Directors/Department Heads)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dirty="0" smtClean="0">
                <a:solidFill>
                  <a:srgbClr val="782F40"/>
                </a:solidFill>
              </a:rPr>
              <a:t>October 27:</a:t>
            </a:r>
            <a:r>
              <a:rPr lang="en-US" sz="2600" dirty="0" smtClean="0"/>
              <a:t>  </a:t>
            </a:r>
            <a:r>
              <a:rPr lang="en-US" sz="2400" dirty="0" smtClean="0"/>
              <a:t>Impacted Employees Notified through email/</a:t>
            </a:r>
            <a:r>
              <a:rPr lang="en-US" sz="2400" dirty="0" err="1" smtClean="0"/>
              <a:t>Qualtrics</a:t>
            </a:r>
            <a:endParaRPr lang="en-US" sz="2400" dirty="0" smtClean="0"/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dirty="0" smtClean="0">
                <a:solidFill>
                  <a:srgbClr val="782F40"/>
                </a:solidFill>
              </a:rPr>
              <a:t>October 27 – November 30:  </a:t>
            </a:r>
            <a:r>
              <a:rPr lang="en-US" sz="2400" dirty="0" smtClean="0"/>
              <a:t>FLSA Timekeeping Training (manager &amp; employee)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dirty="0" smtClean="0">
                <a:solidFill>
                  <a:srgbClr val="782F40"/>
                </a:solidFill>
              </a:rPr>
              <a:t>November 4</a:t>
            </a:r>
            <a:r>
              <a:rPr lang="en-US" sz="2600" dirty="0">
                <a:solidFill>
                  <a:srgbClr val="782F40"/>
                </a:solidFill>
              </a:rPr>
              <a:t> – </a:t>
            </a:r>
            <a:r>
              <a:rPr lang="en-US" sz="2600" dirty="0" smtClean="0">
                <a:solidFill>
                  <a:srgbClr val="782F40"/>
                </a:solidFill>
              </a:rPr>
              <a:t>17:  </a:t>
            </a:r>
            <a:r>
              <a:rPr lang="en-US" sz="2400" dirty="0" smtClean="0"/>
              <a:t>Moratorium on non-FLSA, class &amp; comp </a:t>
            </a:r>
            <a:r>
              <a:rPr lang="en-US" sz="2400" dirty="0"/>
              <a:t>changes (</a:t>
            </a:r>
            <a:r>
              <a:rPr lang="en-US" sz="2400" dirty="0" smtClean="0"/>
              <a:t>A&amp;P </a:t>
            </a:r>
            <a:r>
              <a:rPr lang="en-US" sz="2400" dirty="0"/>
              <a:t>&amp; USPS </a:t>
            </a:r>
            <a:r>
              <a:rPr lang="en-US" sz="2400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 smtClean="0">
                <a:solidFill>
                  <a:srgbClr val="782F40"/>
                </a:solidFill>
              </a:rPr>
              <a:t>November 18:  </a:t>
            </a:r>
            <a:r>
              <a:rPr lang="en-US" sz="2400" dirty="0" smtClean="0"/>
              <a:t>FLSA System Changes “go live”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FLSA Timeline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2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Same time reporting codes available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4" name="Picture 3" descr="C:\Users\pharris\AppData\Local\Microsoft\Windows\INetCache\Content.Word\IMG_005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9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Time period or work week</a:t>
            </a:r>
            <a:b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5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1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3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Managers can </a:t>
            </a:r>
            <a:r>
              <a:rPr lang="en-US" sz="3000" b="1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approve time </a:t>
            </a:r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or </a:t>
            </a:r>
          </a:p>
          <a:p>
            <a:r>
              <a:rPr lang="en-US" sz="3000" b="1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report time </a:t>
            </a: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for employees.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4" name="Picture 3" descr="C:\Users\pharris\AppData\Local\Microsoft\Windows\INetCache\Content.Word\IMG_007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1"/>
            <a:ext cx="5486400" cy="6705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9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Approve by Group ID</a:t>
            </a:r>
          </a:p>
          <a:p>
            <a:endParaRPr lang="en-US" sz="2800" dirty="0">
              <a:solidFill>
                <a:srgbClr val="EAE1CC"/>
              </a:solidFill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Same search option criteria as OMNI HR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7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9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Approve individual employee timesheet</a:t>
            </a:r>
            <a:r>
              <a:rPr lang="en-US" sz="2800" dirty="0">
                <a:solidFill>
                  <a:srgbClr val="EAE1CC"/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rgbClr val="EAE1CC"/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7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0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View individual time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7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7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Check box to approve time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7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6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View available Pay information</a:t>
            </a:r>
            <a:endParaRPr lang="en-US" sz="2800" dirty="0">
              <a:solidFill>
                <a:srgbClr val="EAE1CC"/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6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View Paycheck Information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4" name="Picture 3" descr="C:\Users\pharris\AppData\Local\Microsoft\Windows\INetCache\Content.Word\IMG_006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972"/>
            <a:ext cx="54864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2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Open new window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6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1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62000" y="1752600"/>
            <a:ext cx="112776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600" dirty="0" smtClean="0"/>
              <a:t>1. </a:t>
            </a:r>
            <a:r>
              <a:rPr lang="en-US" sz="2600" dirty="0" smtClean="0">
                <a:solidFill>
                  <a:srgbClr val="782F40"/>
                </a:solidFill>
              </a:rPr>
              <a:t>Review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Data for your Unit (assist as directed)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hlinkClick r:id="rId2"/>
              </a:rPr>
              <a:t>HR FLSA Page</a:t>
            </a:r>
            <a:r>
              <a:rPr lang="en-US" sz="2400" dirty="0" smtClean="0"/>
              <a:t>—New Content!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 smtClean="0"/>
              <a:t>2. </a:t>
            </a:r>
            <a:r>
              <a:rPr lang="en-US" sz="2600" dirty="0" smtClean="0">
                <a:solidFill>
                  <a:srgbClr val="782F40"/>
                </a:solidFill>
              </a:rPr>
              <a:t>Manager Notification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Department must notify Managers of impacted employees (assist as directed)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Refer them to the </a:t>
            </a:r>
            <a:r>
              <a:rPr lang="en-US" sz="2400" dirty="0" smtClean="0">
                <a:solidFill>
                  <a:srgbClr val="FF0000"/>
                </a:solidFill>
                <a:hlinkClick r:id="rId3"/>
              </a:rPr>
              <a:t>Manager Toolkit</a:t>
            </a:r>
            <a:r>
              <a:rPr lang="en-US" sz="2400" dirty="0" smtClean="0"/>
              <a:t>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 smtClean="0"/>
              <a:t>3. </a:t>
            </a:r>
            <a:r>
              <a:rPr lang="en-US" sz="2600" dirty="0" smtClean="0">
                <a:solidFill>
                  <a:srgbClr val="782F40"/>
                </a:solidFill>
              </a:rPr>
              <a:t>Remind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I</a:t>
            </a:r>
            <a:r>
              <a:rPr lang="en-US" sz="2400" dirty="0" smtClean="0"/>
              <a:t>mpacted employees to acknowledge their qualtrics letter.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 smtClean="0"/>
              <a:t>4. </a:t>
            </a:r>
            <a:r>
              <a:rPr lang="en-US" sz="2600" dirty="0" smtClean="0">
                <a:solidFill>
                  <a:srgbClr val="782F40"/>
                </a:solidFill>
              </a:rPr>
              <a:t>Training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Go to </a:t>
            </a:r>
            <a:r>
              <a:rPr lang="en-US" sz="2400" dirty="0" smtClean="0">
                <a:solidFill>
                  <a:srgbClr val="FF0000"/>
                </a:solidFill>
                <a:hlinkClick r:id="rId4"/>
              </a:rPr>
              <a:t>FLSA timekeeping training</a:t>
            </a:r>
            <a:r>
              <a:rPr lang="en-US" sz="2400" dirty="0" smtClean="0"/>
              <a:t>.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Encourage managers &amp; impacted employees to attend.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— </a:t>
            </a:r>
            <a:r>
              <a:rPr lang="en-US" dirty="0" smtClean="0">
                <a:solidFill>
                  <a:srgbClr val="0000FF"/>
                </a:solidFill>
              </a:rPr>
              <a:t>Department Tasks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7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524000" y="368993"/>
            <a:ext cx="2438400" cy="59873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i="1" dirty="0">
              <a:solidFill>
                <a:schemeClr val="tx1">
                  <a:lumMod val="50000"/>
                  <a:lumOff val="5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r>
              <a:rPr lang="en-US" sz="2800" dirty="0" smtClean="0">
                <a:solidFill>
                  <a:srgbClr val="EAE1CC"/>
                </a:solidFill>
                <a:ea typeface="Adobe Song Std L" panose="02020300000000000000" pitchFamily="18" charset="-128"/>
              </a:rPr>
              <a:t>Direct deposit detail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  <a:t/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  <a:ea typeface="Adobe Song Std L" panose="02020300000000000000" pitchFamily="18" charset="-128"/>
              </a:rPr>
            </a:br>
            <a:endParaRPr lang="en-US" sz="2800" dirty="0">
              <a:solidFill>
                <a:schemeClr val="bg1">
                  <a:lumMod val="75000"/>
                </a:schemeClr>
              </a:solidFill>
              <a:ea typeface="Adobe Song Std L" panose="02020300000000000000" pitchFamily="18" charset="-128"/>
            </a:endParaRPr>
          </a:p>
        </p:txBody>
      </p:sp>
      <p:pic>
        <p:nvPicPr>
          <p:cNvPr id="3" name="Picture 2" descr="C:\Users\pharris\AppData\Local\Microsoft\Windows\INetCache\Content.Word\IMG_006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54864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4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141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0" y="3390900"/>
            <a:ext cx="12192000" cy="22479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82F40"/>
                </a:solidFill>
              </a:rPr>
              <a:t>Phaedra Harris</a:t>
            </a:r>
            <a:endParaRPr lang="en-US" sz="3600" dirty="0">
              <a:solidFill>
                <a:srgbClr val="782F40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782F40"/>
                </a:solidFill>
              </a:rPr>
              <a:t>Director</a:t>
            </a:r>
            <a:r>
              <a:rPr lang="en-US" sz="3200" dirty="0" smtClean="0">
                <a:solidFill>
                  <a:srgbClr val="782F40"/>
                </a:solidFill>
              </a:rPr>
              <a:t>, </a:t>
            </a:r>
            <a:r>
              <a:rPr lang="en-US" sz="3200" dirty="0">
                <a:solidFill>
                  <a:srgbClr val="782F40"/>
                </a:solidFill>
              </a:rPr>
              <a:t>HR </a:t>
            </a:r>
            <a:r>
              <a:rPr lang="en-US" sz="3200" dirty="0" smtClean="0">
                <a:solidFill>
                  <a:srgbClr val="782F40"/>
                </a:solidFill>
              </a:rPr>
              <a:t>Operations</a:t>
            </a:r>
            <a:endParaRPr lang="en-US" sz="3200" i="1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184275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Smart Onboarding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514600"/>
            <a:ext cx="10515600" cy="31559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HR Customer Service Initiative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Holistic Improvement of New Employee Onboarding</a:t>
            </a:r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Smart Onboarding?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5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581400" y="1661739"/>
            <a:ext cx="7848600" cy="44513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Reduce </a:t>
            </a:r>
          </a:p>
          <a:p>
            <a:pPr lvl="1"/>
            <a:r>
              <a:rPr lang="en-US" sz="2000" dirty="0" smtClean="0"/>
              <a:t>Time to hire</a:t>
            </a:r>
          </a:p>
          <a:p>
            <a:pPr lvl="1"/>
            <a:r>
              <a:rPr lang="en-US" sz="2000" dirty="0" smtClean="0"/>
              <a:t>Data entry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Forms/Paper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Consolidate</a:t>
            </a:r>
          </a:p>
          <a:p>
            <a:pPr lvl="1"/>
            <a:r>
              <a:rPr lang="en-US" sz="2000" dirty="0" smtClean="0"/>
              <a:t>Data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/>
              <a:t>Process steps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Improve</a:t>
            </a:r>
          </a:p>
          <a:p>
            <a:pPr lvl="1"/>
            <a:r>
              <a:rPr lang="en-US" sz="2000" dirty="0" smtClean="0"/>
              <a:t>Communication/visibility (with departments and candidates)</a:t>
            </a:r>
          </a:p>
          <a:p>
            <a:pPr lvl="1"/>
            <a:r>
              <a:rPr lang="en-US" sz="2000" dirty="0" smtClean="0"/>
              <a:t>Ease of use</a:t>
            </a:r>
          </a:p>
          <a:p>
            <a:pPr lvl="1"/>
            <a:r>
              <a:rPr lang="en-US" sz="2000" dirty="0" smtClean="0"/>
              <a:t>First impression of FSU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08" y="1691192"/>
            <a:ext cx="2246539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09" y="3224678"/>
            <a:ext cx="1137935" cy="1185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3" y="4953000"/>
            <a:ext cx="1779219" cy="100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737600" y="6386511"/>
            <a:ext cx="2844800" cy="365125"/>
          </a:xfrm>
        </p:spPr>
        <p:txBody>
          <a:bodyPr/>
          <a:lstStyle/>
          <a:p>
            <a:fld id="{B808CAB8-6123-4F46-A4F1-91E8380FDB49}" type="slidenum">
              <a:rPr lang="en-US" smtClean="0"/>
              <a:t>144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026645"/>
            <a:ext cx="10972800" cy="852488"/>
          </a:xfrm>
        </p:spPr>
        <p:txBody>
          <a:bodyPr/>
          <a:lstStyle/>
          <a:p>
            <a:r>
              <a:rPr lang="en-US" dirty="0" smtClean="0"/>
              <a:t>Scop</a:t>
            </a:r>
            <a:r>
              <a:rPr lang="en-US" dirty="0"/>
              <a:t>e</a:t>
            </a: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/>
          </p:nvPr>
        </p:nvGraphicFramePr>
        <p:xfrm>
          <a:off x="1295400" y="1524000"/>
          <a:ext cx="10287000" cy="4481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Callout 7"/>
          <p:cNvSpPr/>
          <p:nvPr/>
        </p:nvSpPr>
        <p:spPr>
          <a:xfrm>
            <a:off x="2804812" y="1745630"/>
            <a:ext cx="1533826" cy="873459"/>
          </a:xfrm>
          <a:prstGeom prst="wedgeEllipseCallout">
            <a:avLst>
              <a:gd name="adj1" fmla="val 98183"/>
              <a:gd name="adj2" fmla="val 142666"/>
            </a:avLst>
          </a:prstGeom>
          <a:noFill/>
          <a:ln>
            <a:solidFill>
              <a:srgbClr val="5D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rgbClr val="5DB18E"/>
                </a:solidFill>
              </a:rPr>
              <a:t>Background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smtClean="0">
                <a:solidFill>
                  <a:srgbClr val="5DB18E"/>
                </a:solidFill>
              </a:rPr>
              <a:t>Check</a:t>
            </a:r>
            <a:endParaRPr lang="en-US" sz="1400" b="1" dirty="0">
              <a:solidFill>
                <a:srgbClr val="5DB18E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350756" y="1867037"/>
            <a:ext cx="1263150" cy="630643"/>
          </a:xfrm>
          <a:prstGeom prst="wedgeEllipseCallout">
            <a:avLst>
              <a:gd name="adj1" fmla="val 36330"/>
              <a:gd name="adj2" fmla="val 198561"/>
            </a:avLst>
          </a:prstGeom>
          <a:noFill/>
          <a:ln>
            <a:solidFill>
              <a:srgbClr val="5D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rgbClr val="5DB18E"/>
                </a:solidFill>
              </a:rPr>
              <a:t>Nepotism</a:t>
            </a:r>
            <a:endParaRPr lang="en-US" sz="1400" b="1" dirty="0">
              <a:solidFill>
                <a:srgbClr val="5DB18E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884870" y="1793450"/>
            <a:ext cx="1593946" cy="816344"/>
          </a:xfrm>
          <a:prstGeom prst="wedgeEllipseCallout">
            <a:avLst>
              <a:gd name="adj1" fmla="val -93108"/>
              <a:gd name="adj2" fmla="val 152169"/>
            </a:avLst>
          </a:prstGeom>
          <a:noFill/>
          <a:ln>
            <a:solidFill>
              <a:srgbClr val="5D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rgbClr val="5DB18E"/>
                </a:solidFill>
              </a:rPr>
              <a:t>Outside</a:t>
            </a:r>
            <a:r>
              <a:rPr lang="en-US" sz="1400" dirty="0" smtClean="0">
                <a:solidFill>
                  <a:srgbClr val="5DB18E"/>
                </a:solidFill>
              </a:rPr>
              <a:t> </a:t>
            </a:r>
            <a:r>
              <a:rPr lang="en-US" sz="1400" b="1" dirty="0" smtClean="0">
                <a:solidFill>
                  <a:srgbClr val="5DB18E"/>
                </a:solidFill>
              </a:rPr>
              <a:t>Employment</a:t>
            </a:r>
            <a:endParaRPr lang="en-US" sz="1400" b="1" dirty="0">
              <a:solidFill>
                <a:srgbClr val="5DB18E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5609602" y="1886300"/>
            <a:ext cx="1263150" cy="630643"/>
          </a:xfrm>
          <a:prstGeom prst="wedgeEllipseCallout">
            <a:avLst>
              <a:gd name="adj1" fmla="val -27458"/>
              <a:gd name="adj2" fmla="val 196770"/>
            </a:avLst>
          </a:prstGeom>
          <a:noFill/>
          <a:ln>
            <a:solidFill>
              <a:srgbClr val="5D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rgbClr val="5DB18E"/>
                </a:solidFill>
              </a:rPr>
              <a:t>Dual</a:t>
            </a:r>
            <a:r>
              <a:rPr lang="en-US" sz="1400" dirty="0" smtClean="0">
                <a:solidFill>
                  <a:srgbClr val="5DB18E"/>
                </a:solidFill>
              </a:rPr>
              <a:t> </a:t>
            </a:r>
            <a:r>
              <a:rPr lang="en-US" sz="1400" b="1" dirty="0" smtClean="0">
                <a:solidFill>
                  <a:srgbClr val="5DB18E"/>
                </a:solidFill>
              </a:rPr>
              <a:t>Comp</a:t>
            </a:r>
            <a:endParaRPr lang="en-US" sz="1400" b="1" dirty="0">
              <a:solidFill>
                <a:srgbClr val="5DB18E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971800" y="4633912"/>
            <a:ext cx="1399820" cy="838200"/>
          </a:xfrm>
          <a:prstGeom prst="wedgeEllipseCallout">
            <a:avLst>
              <a:gd name="adj1" fmla="val 10767"/>
              <a:gd name="adj2" fmla="val -110286"/>
            </a:avLst>
          </a:prstGeom>
          <a:noFill/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rgbClr val="5FB65B"/>
                </a:solidFill>
              </a:rPr>
              <a:t>Salary</a:t>
            </a:r>
            <a:r>
              <a:rPr lang="en-US" sz="1400" dirty="0" smtClean="0">
                <a:solidFill>
                  <a:srgbClr val="5FB65B"/>
                </a:solidFill>
              </a:rPr>
              <a:t> </a:t>
            </a:r>
            <a:r>
              <a:rPr lang="en-US" sz="1400" b="1" dirty="0" smtClean="0">
                <a:solidFill>
                  <a:srgbClr val="5FB65B"/>
                </a:solidFill>
              </a:rPr>
              <a:t>Explanation</a:t>
            </a:r>
            <a:endParaRPr lang="en-US" sz="1400" b="1" dirty="0">
              <a:solidFill>
                <a:srgbClr val="5FB65B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015532" y="4616852"/>
            <a:ext cx="2225521" cy="1601112"/>
          </a:xfrm>
          <a:prstGeom prst="wedgeEllipseCallout">
            <a:avLst>
              <a:gd name="adj1" fmla="val 1956"/>
              <a:gd name="adj2" fmla="val -81600"/>
            </a:avLst>
          </a:prstGeom>
          <a:noFill/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5F9DAC"/>
                </a:solidFill>
              </a:rPr>
              <a:t>Direct Deposit</a:t>
            </a:r>
          </a:p>
          <a:p>
            <a:pPr algn="ctr"/>
            <a:r>
              <a:rPr lang="en-US" sz="1400" b="1" dirty="0">
                <a:solidFill>
                  <a:srgbClr val="5F9DAC"/>
                </a:solidFill>
              </a:rPr>
              <a:t>EEO Data</a:t>
            </a:r>
          </a:p>
          <a:p>
            <a:pPr algn="ctr"/>
            <a:r>
              <a:rPr lang="en-US" sz="1400" b="1" dirty="0">
                <a:solidFill>
                  <a:srgbClr val="5F9DAC"/>
                </a:solidFill>
              </a:rPr>
              <a:t>I-9</a:t>
            </a:r>
          </a:p>
          <a:p>
            <a:pPr algn="ctr"/>
            <a:r>
              <a:rPr lang="en-US" sz="1400" b="1" dirty="0" smtClean="0">
                <a:solidFill>
                  <a:srgbClr val="5F9DAC"/>
                </a:solidFill>
              </a:rPr>
              <a:t>Policies</a:t>
            </a:r>
            <a:endParaRPr lang="en-US" sz="1400" b="1" dirty="0">
              <a:solidFill>
                <a:srgbClr val="5F9DAC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5F9DAC"/>
                </a:solidFill>
              </a:rPr>
              <a:t>W-4</a:t>
            </a:r>
          </a:p>
          <a:p>
            <a:pPr algn="ctr"/>
            <a:r>
              <a:rPr lang="en-US" sz="1400" b="1" dirty="0" smtClean="0">
                <a:solidFill>
                  <a:srgbClr val="5F9DAC"/>
                </a:solidFill>
              </a:rPr>
              <a:t>Etc.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512754" y="2473103"/>
            <a:ext cx="1531860" cy="686357"/>
          </a:xfrm>
          <a:prstGeom prst="wedgeEllipseCallout">
            <a:avLst>
              <a:gd name="adj1" fmla="val 44528"/>
              <a:gd name="adj2" fmla="val 87475"/>
            </a:avLst>
          </a:prstGeom>
          <a:noFill/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rgbClr val="9BBB59"/>
                </a:solidFill>
              </a:rPr>
              <a:t>Disposition Codes</a:t>
            </a:r>
            <a:endParaRPr lang="en-US" sz="1400" b="1" dirty="0">
              <a:solidFill>
                <a:srgbClr val="9BBB59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2142879" y="2503164"/>
            <a:ext cx="1075968" cy="672006"/>
          </a:xfrm>
          <a:prstGeom prst="wedgeEllipseCallout">
            <a:avLst>
              <a:gd name="adj1" fmla="val -34871"/>
              <a:gd name="adj2" fmla="val 86584"/>
            </a:avLst>
          </a:prstGeom>
          <a:noFill/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rgbClr val="9BBB59"/>
                </a:solidFill>
              </a:rPr>
              <a:t>Job Offer</a:t>
            </a:r>
            <a:endParaRPr lang="en-US" sz="1400" b="1" dirty="0">
              <a:solidFill>
                <a:srgbClr val="9BBB59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8767458" y="2115571"/>
            <a:ext cx="1263150" cy="630643"/>
          </a:xfrm>
          <a:prstGeom prst="wedgeEllipseCallout">
            <a:avLst>
              <a:gd name="adj1" fmla="val -29619"/>
              <a:gd name="adj2" fmla="val 155652"/>
            </a:avLst>
          </a:prstGeom>
          <a:noFill/>
          <a:ln>
            <a:solidFill>
              <a:srgbClr val="626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 smtClean="0">
                <a:solidFill>
                  <a:srgbClr val="626EA7"/>
                </a:solidFill>
              </a:rPr>
              <a:t>Load to OMNI HR</a:t>
            </a:r>
            <a:endParaRPr lang="en-US" sz="1400" b="1" dirty="0">
              <a:solidFill>
                <a:srgbClr val="626E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1828800"/>
            <a:ext cx="10515600" cy="4222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 smtClean="0"/>
              <a:t>New comprehensive onboarding portal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 smtClean="0"/>
              <a:t>Background check better integrated into position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 smtClean="0"/>
              <a:t>Better sequencing of steps (simultaneous processing)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 smtClean="0"/>
              <a:t>Department dashboards to view status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 smtClean="0"/>
              <a:t>Electronic flow of department steps &amp; approvals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 smtClean="0"/>
              <a:t>Fewer points of VP/high-level approval required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 smtClean="0"/>
              <a:t>Eliminates paper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990600"/>
            <a:ext cx="10972800" cy="852488"/>
          </a:xfrm>
        </p:spPr>
        <p:txBody>
          <a:bodyPr/>
          <a:lstStyle/>
          <a:p>
            <a:r>
              <a:rPr lang="en-US" dirty="0" smtClean="0"/>
              <a:t>Portal Look </a:t>
            </a:r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08603"/>
            <a:ext cx="8153400" cy="5120600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18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1828800"/>
            <a:ext cx="10515600" cy="4222750"/>
          </a:xfrm>
        </p:spPr>
        <p:txBody>
          <a:bodyPr/>
          <a:lstStyle/>
          <a:p>
            <a:pPr lvl="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Team Assembled</a:t>
            </a: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</a:rPr>
              <a:t> Software Contract</a:t>
            </a: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B050"/>
                </a:solidFill>
              </a:rPr>
              <a:t> Enhancing current eRecruit processes</a:t>
            </a: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B050"/>
                </a:solidFill>
              </a:rPr>
              <a:t> Developing portal </a:t>
            </a:r>
            <a:r>
              <a:rPr lang="en-US" sz="2400" dirty="0" smtClean="0">
                <a:solidFill>
                  <a:srgbClr val="00B050"/>
                </a:solidFill>
              </a:rPr>
              <a:t>with software </a:t>
            </a:r>
            <a:r>
              <a:rPr lang="en-US" sz="2400" dirty="0">
                <a:solidFill>
                  <a:srgbClr val="00B050"/>
                </a:solidFill>
              </a:rPr>
              <a:t>vendor (Smart ERP)</a:t>
            </a: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B050"/>
                </a:solidFill>
              </a:rPr>
              <a:t> Finalizing </a:t>
            </a:r>
            <a:r>
              <a:rPr lang="en-US" sz="2400" dirty="0" smtClean="0">
                <a:solidFill>
                  <a:srgbClr val="00B050"/>
                </a:solidFill>
              </a:rPr>
              <a:t>workflows/approvals</a:t>
            </a:r>
            <a:endParaRPr lang="en-US" sz="2400" dirty="0">
              <a:solidFill>
                <a:srgbClr val="00B050"/>
              </a:solidFill>
            </a:endParaRP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Pilot Group</a:t>
            </a:r>
          </a:p>
          <a:p>
            <a:pPr lvl="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dirty="0"/>
              <a:t> Campus Rollout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148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62200"/>
            <a:ext cx="6550384" cy="329702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77786" y="1634222"/>
            <a:ext cx="10983445" cy="3251915"/>
            <a:chOff x="677786" y="1634222"/>
            <a:chExt cx="10983445" cy="3251915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0681171"/>
                </p:ext>
              </p:extLst>
            </p:nvPr>
          </p:nvGraphicFramePr>
          <p:xfrm>
            <a:off x="677786" y="1819087"/>
            <a:ext cx="2390775" cy="306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4" name="Worksheet" r:id="rId4" imgW="2390887" imgH="3067221" progId="Excel.Sheet.12">
                    <p:embed/>
                  </p:oleObj>
                </mc:Choice>
                <mc:Fallback>
                  <p:oleObj name="Worksheet" r:id="rId4" imgW="2390887" imgH="3067221" progId="Excel.Sheet.12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77786" y="1819087"/>
                          <a:ext cx="2390775" cy="3067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8772154"/>
                </p:ext>
              </p:extLst>
            </p:nvPr>
          </p:nvGraphicFramePr>
          <p:xfrm>
            <a:off x="9270456" y="1839616"/>
            <a:ext cx="2390775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5" name="Worksheet" r:id="rId6" imgW="2390887" imgH="314389" progId="Excel.Sheet.12">
                    <p:embed/>
                  </p:oleObj>
                </mc:Choice>
                <mc:Fallback>
                  <p:oleObj name="Worksheet" r:id="rId6" imgW="2390887" imgH="314389" progId="Excel.Sheet.12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270456" y="1839616"/>
                          <a:ext cx="2390775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5623213"/>
                </p:ext>
              </p:extLst>
            </p:nvPr>
          </p:nvGraphicFramePr>
          <p:xfrm>
            <a:off x="3473219" y="1839617"/>
            <a:ext cx="2390775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6" name="Worksheet" r:id="rId8" imgW="2390887" imgH="314389" progId="Excel.Sheet.12">
                    <p:embed/>
                  </p:oleObj>
                </mc:Choice>
                <mc:Fallback>
                  <p:oleObj name="Worksheet" r:id="rId8" imgW="2390887" imgH="314389" progId="Excel.Sheet.12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473219" y="1839617"/>
                          <a:ext cx="2390775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3061187" y="1634222"/>
              <a:ext cx="470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+</a:t>
              </a:r>
              <a:r>
                <a:rPr lang="en-US" dirty="0"/>
                <a:t>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883659" y="1663313"/>
              <a:ext cx="470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+</a:t>
              </a:r>
              <a:r>
                <a:rPr lang="en-US" dirty="0"/>
                <a:t> </a:t>
              </a: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8413769"/>
                </p:ext>
              </p:extLst>
            </p:nvPr>
          </p:nvGraphicFramePr>
          <p:xfrm>
            <a:off x="6347005" y="1839617"/>
            <a:ext cx="2390775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7" name="Worksheet" r:id="rId10" imgW="2390887" imgH="314389" progId="Excel.Sheet.12">
                    <p:embed/>
                  </p:oleObj>
                </mc:Choice>
                <mc:Fallback>
                  <p:oleObj name="Worksheet" r:id="rId10" imgW="2390887" imgH="314389" progId="Excel.Sheet.12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347005" y="1839617"/>
                          <a:ext cx="2390775" cy="3143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/>
            <p:cNvSpPr/>
            <p:nvPr/>
          </p:nvSpPr>
          <p:spPr>
            <a:xfrm>
              <a:off x="8760155" y="1642318"/>
              <a:ext cx="470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+</a:t>
              </a: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8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149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2057400"/>
            <a:ext cx="10515600" cy="39941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Fall 2016 </a:t>
            </a:r>
            <a:r>
              <a:rPr lang="en-US" dirty="0"/>
              <a:t>– </a:t>
            </a:r>
            <a:r>
              <a:rPr lang="en-US" dirty="0" smtClean="0"/>
              <a:t>Portal Development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Early Spring 2017 </a:t>
            </a:r>
            <a:r>
              <a:rPr lang="en-US" dirty="0"/>
              <a:t>– </a:t>
            </a:r>
            <a:r>
              <a:rPr lang="en-US" dirty="0" smtClean="0"/>
              <a:t>Testing/Training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Spring Semester 2017 – Pilot Group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Summer/Fall 2017 </a:t>
            </a:r>
            <a:r>
              <a:rPr lang="en-US" dirty="0"/>
              <a:t>–</a:t>
            </a:r>
            <a:r>
              <a:rPr lang="en-US" dirty="0" smtClean="0"/>
              <a:t> Campus-wide Rollout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782F40"/>
                </a:solidFill>
              </a:rPr>
              <a:t>System Changes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HR will enter OMNI HR changes.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Departments do NOT need to submit personnel actions.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782F40"/>
                </a:solidFill>
              </a:rPr>
              <a:t>Training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Live &amp; online sessions.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782F40"/>
                </a:solidFill>
              </a:rPr>
              <a:t>Additional FLSA Communications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HR will continue to communicate via Listservs &amp; HR website.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r>
              <a:rPr lang="en-US" dirty="0"/>
              <a:t> — </a:t>
            </a:r>
            <a:r>
              <a:rPr lang="en-US" dirty="0" smtClean="0">
                <a:solidFill>
                  <a:srgbClr val="0000FF"/>
                </a:solidFill>
              </a:rPr>
              <a:t>Human Resources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Prize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5" y="2133600"/>
            <a:ext cx="6511630" cy="4222750"/>
          </a:xfrm>
        </p:spPr>
      </p:pic>
    </p:spTree>
    <p:extLst>
      <p:ext uri="{BB962C8B-B14F-4D97-AF65-F5344CB8AC3E}">
        <p14:creationId xmlns:p14="http://schemas.microsoft.com/office/powerpoint/2010/main" val="35787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151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2819400"/>
            <a:ext cx="10515600" cy="353695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/>
              <a:t>Questions &amp; Answers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40097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152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3048000"/>
            <a:ext cx="10515600" cy="330835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600" dirty="0">
                <a:solidFill>
                  <a:srgbClr val="782F40"/>
                </a:solidFill>
              </a:rPr>
              <a:t>Sarah </a:t>
            </a:r>
            <a:r>
              <a:rPr lang="en-US" sz="3600" dirty="0" smtClean="0">
                <a:solidFill>
                  <a:srgbClr val="782F40"/>
                </a:solidFill>
              </a:rPr>
              <a:t>Mirkin,</a:t>
            </a:r>
            <a:endParaRPr lang="en-US" sz="3600" dirty="0">
              <a:solidFill>
                <a:srgbClr val="782F4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i="1" dirty="0">
                <a:solidFill>
                  <a:srgbClr val="782F40"/>
                </a:solidFill>
              </a:rPr>
              <a:t>HR Communications Manager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Closing Remarks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6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153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3048000"/>
            <a:ext cx="10515600" cy="330835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400" dirty="0" smtClean="0">
                <a:solidFill>
                  <a:srgbClr val="782F40"/>
                </a:solidFill>
              </a:rPr>
              <a:t>Thank You!</a:t>
            </a:r>
            <a:endParaRPr lang="en-US" sz="4400" i="1" dirty="0">
              <a:solidFill>
                <a:srgbClr val="782F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2"/>
            <p:extLst/>
          </p:nvPr>
        </p:nvGraphicFramePr>
        <p:xfrm>
          <a:off x="2438400" y="2362201"/>
          <a:ext cx="9499600" cy="3994150"/>
        </p:xfrm>
        <a:graphic>
          <a:graphicData uri="http://schemas.openxmlformats.org/drawingml/2006/table">
            <a:tbl>
              <a:tblPr firstRow="1" firstCol="1" bandRow="1"/>
              <a:tblGrid>
                <a:gridCol w="4694570">
                  <a:extLst>
                    <a:ext uri="{9D8B030D-6E8A-4147-A177-3AD203B41FA5}">
                      <a16:colId xmlns:a16="http://schemas.microsoft.com/office/drawing/2014/main" val="2119977709"/>
                    </a:ext>
                  </a:extLst>
                </a:gridCol>
                <a:gridCol w="4805030">
                  <a:extLst>
                    <a:ext uri="{9D8B030D-6E8A-4147-A177-3AD203B41FA5}">
                      <a16:colId xmlns:a16="http://schemas.microsoft.com/office/drawing/2014/main" val="2779149961"/>
                    </a:ext>
                  </a:extLst>
                </a:gridCol>
              </a:tblGrid>
              <a:tr h="19970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782F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Shelley </a:t>
                      </a:r>
                      <a:r>
                        <a:rPr lang="en-US" sz="2400" dirty="0" smtClean="0">
                          <a:solidFill>
                            <a:srgbClr val="782F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McLaughlin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rgbClr val="782F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(850) 644-7935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sscopoli@fsu.edu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FLSA Staff Classification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782F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Rebecca </a:t>
                      </a:r>
                      <a:r>
                        <a:rPr lang="en-US" sz="2400" dirty="0" smtClean="0">
                          <a:solidFill>
                            <a:srgbClr val="782F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Peterson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rgbClr val="782F4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(850) 645-2202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rpeterson@fsu.edu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FLSA Faculty &amp; Postdoc Classification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02332"/>
                  </a:ext>
                </a:extLst>
              </a:tr>
              <a:tr h="19970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82F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Christine Conley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82F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(850) 644-1978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563C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caconley@fsu.edu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FLSA Timekeeping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82F4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Sarah Mirkin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82F4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(850) 644-6602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563C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smirkin@fsu.edu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FLSA General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3595593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FLSA Contacts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0" y="3284418"/>
            <a:ext cx="12192000" cy="189718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82F40"/>
                </a:solidFill>
              </a:rPr>
              <a:t>Christine Conley</a:t>
            </a:r>
            <a:endParaRPr lang="en-US" sz="3600" dirty="0">
              <a:solidFill>
                <a:srgbClr val="782F40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782F40"/>
                </a:solidFill>
              </a:rPr>
              <a:t>Associate Director</a:t>
            </a:r>
            <a:r>
              <a:rPr lang="en-US" sz="3200" dirty="0" smtClean="0">
                <a:solidFill>
                  <a:srgbClr val="782F40"/>
                </a:solidFill>
              </a:rPr>
              <a:t>, Attendance &amp; Leave</a:t>
            </a:r>
            <a:endParaRPr lang="en-US" sz="3200" i="1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38200" y="1219200"/>
            <a:ext cx="10515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FLSA Timekeeping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Nonexempt employees get overtime compensation for all hours worked over 40 in a workweek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Usually 1.5 time regular pay rate or 1.5 hours compensatory leave time for every hour worked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Nonexempt = Overtime eligible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Exempt = No overtime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3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Nonexempt Employee?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9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FLSA status is determined at </a:t>
            </a:r>
            <a:r>
              <a:rPr lang="en-US" b="1" dirty="0" smtClean="0"/>
              <a:t>Job Code </a:t>
            </a:r>
            <a:r>
              <a:rPr lang="en-US" dirty="0" smtClean="0"/>
              <a:t>level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Several A&amp;P Job Codes have moved to nonexempt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The majority of USPS Job Codes will be nonexempt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i="1" dirty="0" smtClean="0"/>
              <a:t>Exceptions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i="1" dirty="0" smtClean="0"/>
              <a:t>Part-time employees in an exempt code who fail the salary test will be nonexempt</a:t>
            </a:r>
          </a:p>
          <a:p>
            <a:pPr lvl="2">
              <a:spcBef>
                <a:spcPts val="0"/>
              </a:spcBef>
            </a:pPr>
            <a:r>
              <a:rPr lang="en-US" i="1" dirty="0" smtClean="0"/>
              <a:t>Includes non-teaching OPS faculty, PT Post-Docs &amp; PT salaried faculty</a:t>
            </a:r>
          </a:p>
          <a:p>
            <a:pPr lvl="3">
              <a:spcBef>
                <a:spcPts val="0"/>
              </a:spcBef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Nonexempt at FSU?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143" y="1981200"/>
            <a:ext cx="10515600" cy="761999"/>
          </a:xfrm>
        </p:spPr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36108" y="3886200"/>
            <a:ext cx="10566400" cy="1905000"/>
          </a:xfrm>
        </p:spPr>
        <p:txBody>
          <a:bodyPr/>
          <a:lstStyle/>
          <a:p>
            <a:pPr algn="ctr">
              <a:spcAft>
                <a:spcPts val="1800"/>
              </a:spcAft>
            </a:pPr>
            <a:r>
              <a:rPr lang="en-US" dirty="0" smtClean="0">
                <a:solidFill>
                  <a:srgbClr val="782F40"/>
                </a:solidFill>
              </a:rPr>
              <a:t>Sarah Mirkin</a:t>
            </a:r>
          </a:p>
          <a:p>
            <a:pPr algn="ctr"/>
            <a:r>
              <a:rPr lang="en-US" i="1" dirty="0" smtClean="0">
                <a:solidFill>
                  <a:srgbClr val="782F40"/>
                </a:solidFill>
              </a:rPr>
              <a:t>HR Communications Manager</a:t>
            </a:r>
            <a:endParaRPr lang="en-US" i="1" dirty="0">
              <a:solidFill>
                <a:srgbClr val="782F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995488"/>
            <a:ext cx="10515600" cy="452303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Generally, departments can use </a:t>
            </a:r>
            <a:r>
              <a:rPr lang="en-US" sz="2800" b="1" dirty="0" smtClean="0">
                <a:solidFill>
                  <a:srgbClr val="00B050"/>
                </a:solidFill>
              </a:rPr>
              <a:t>overtime pay </a:t>
            </a:r>
            <a:r>
              <a:rPr lang="en-US" sz="2800" dirty="0" smtClean="0"/>
              <a:t>OR </a:t>
            </a:r>
            <a:r>
              <a:rPr lang="en-US" sz="2800" b="1" dirty="0" smtClean="0">
                <a:solidFill>
                  <a:srgbClr val="00B050"/>
                </a:solidFill>
              </a:rPr>
              <a:t>overtime compensatory leave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smtClean="0"/>
              <a:t>to compensate an employee for overtime hours worked.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Overtime Pay </a:t>
            </a:r>
            <a:r>
              <a:rPr lang="en-US" dirty="0" smtClean="0"/>
              <a:t>(typically 1.5 x hourly rate)</a:t>
            </a:r>
          </a:p>
          <a:p>
            <a:pPr lvl="2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Only option available for OPS employees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Overtime Compensatory Leave </a:t>
            </a:r>
            <a:r>
              <a:rPr lang="en-US" dirty="0" smtClean="0"/>
              <a:t>(1.5 hours for every overtime hour worked)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Not available for OPS employees.</a:t>
            </a:r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Overtime Compensation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995488"/>
            <a:ext cx="10515600" cy="452303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Compensatory Leave caps have been updated: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Overtime Comp = 160 hour cap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Straight Time Comp = 80 hour cap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Compensatory Leave payouts will occur </a:t>
            </a:r>
            <a:r>
              <a:rPr lang="en-US" sz="2800" u="sng" dirty="0" smtClean="0"/>
              <a:t>annually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In 2016 will occur pay period ending 12/1/16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Reminder: Compensatory balances should be exhausted before annual leave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Compensatory Leave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7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514600"/>
            <a:ext cx="10515600" cy="400392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New (and current) </a:t>
            </a:r>
            <a:r>
              <a:rPr lang="en-US" sz="2800" u="sng" dirty="0" smtClean="0"/>
              <a:t>USPS &amp; OPS nonexempt</a:t>
            </a:r>
            <a:r>
              <a:rPr lang="en-US" sz="2800" dirty="0" smtClean="0"/>
              <a:t>: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Track “Ins” and “Outs”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Self-service departments – track in OMNI HR</a:t>
            </a:r>
          </a:p>
          <a:p>
            <a:pPr lvl="3"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Null Schedule = </a:t>
            </a:r>
            <a:r>
              <a:rPr lang="en-US" sz="2200" dirty="0" smtClean="0">
                <a:solidFill>
                  <a:srgbClr val="FF0000"/>
                </a:solidFill>
              </a:rPr>
              <a:t>If time is not entered no paycheck will generated</a:t>
            </a:r>
          </a:p>
          <a:p>
            <a:pPr lvl="3">
              <a:spcBef>
                <a:spcPts val="0"/>
              </a:spcBef>
              <a:spcAft>
                <a:spcPts val="2400"/>
              </a:spcAft>
            </a:pPr>
            <a:r>
              <a:rPr lang="en-US" sz="2200" dirty="0" smtClean="0"/>
              <a:t>Holidays need to be manually entered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Paper Timesheets – track on back of Pay &amp; Leave Form/Timesheets</a:t>
            </a:r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Punch Nonexempt Timekeeping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98437"/>
            <a:ext cx="10515600" cy="4320090"/>
          </a:xfrm>
        </p:spPr>
        <p:txBody>
          <a:bodyPr/>
          <a:lstStyle/>
          <a:p>
            <a:r>
              <a:rPr lang="en-US" sz="2800" dirty="0"/>
              <a:t>In/Out time </a:t>
            </a:r>
            <a:r>
              <a:rPr lang="en-US" sz="2800" dirty="0" smtClean="0"/>
              <a:t>must be </a:t>
            </a:r>
            <a:r>
              <a:rPr lang="en-US" sz="2800" dirty="0"/>
              <a:t>tracked and hours worked over 40 are documented and compensated at time-and-a-half.</a:t>
            </a:r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USPS Nonexempt Timesheet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-711" b="25031"/>
          <a:stretch/>
        </p:blipFill>
        <p:spPr>
          <a:xfrm>
            <a:off x="950723" y="3352800"/>
            <a:ext cx="10290553" cy="26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822870"/>
            <a:ext cx="10515600" cy="469565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 smtClean="0">
                <a:solidFill>
                  <a:srgbClr val="00B050"/>
                </a:solidFill>
              </a:rPr>
              <a:t>Overtime Comp Earned</a:t>
            </a:r>
          </a:p>
          <a:p>
            <a:pPr lvl="1"/>
            <a:r>
              <a:rPr lang="en-US" sz="2400" dirty="0" smtClean="0"/>
              <a:t>Add </a:t>
            </a:r>
            <a:r>
              <a:rPr lang="en-US" sz="2400" dirty="0"/>
              <a:t>a row to the day that you exceed 40 hours</a:t>
            </a:r>
          </a:p>
          <a:p>
            <a:pPr lvl="1"/>
            <a:r>
              <a:rPr lang="en-US" sz="2400" dirty="0" smtClean="0"/>
              <a:t>Adjust </a:t>
            </a:r>
            <a:r>
              <a:rPr lang="en-US" sz="2400" dirty="0"/>
              <a:t>out punch and enter the overage in the Quantity column using the Overtime Comp Earned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679869"/>
          </a:xfrm>
        </p:spPr>
        <p:txBody>
          <a:bodyPr>
            <a:normAutofit/>
          </a:bodyPr>
          <a:lstStyle/>
          <a:p>
            <a:r>
              <a:rPr lang="en-US" dirty="0" smtClean="0"/>
              <a:t>USPS Nonexempt Timesheet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243" t="56296"/>
          <a:stretch/>
        </p:blipFill>
        <p:spPr>
          <a:xfrm>
            <a:off x="152400" y="3733800"/>
            <a:ext cx="11861305" cy="27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438400"/>
            <a:ext cx="10515600" cy="408012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u="sng" dirty="0" smtClean="0"/>
              <a:t>A&amp;P nonexempt</a:t>
            </a:r>
            <a:r>
              <a:rPr lang="en-US" sz="2800" dirty="0" smtClean="0"/>
              <a:t>, and OPS non-teaching faculty &amp; part-time that fail the salary test.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Minimal change and default schedule will be maintained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Report deviations from normal scheduled hours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Overtime compensation for hours worked &gt; 40</a:t>
            </a: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Elapsed Nonexempt Timekeeping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209800"/>
            <a:ext cx="10515600" cy="4308728"/>
          </a:xfrm>
        </p:spPr>
        <p:txBody>
          <a:bodyPr/>
          <a:lstStyle/>
          <a:p>
            <a:r>
              <a:rPr lang="en-US" sz="2800" dirty="0" smtClean="0"/>
              <a:t>Hours worked &gt; 40 </a:t>
            </a:r>
            <a:r>
              <a:rPr lang="en-US" sz="2800" dirty="0"/>
              <a:t>are documented and compensated at </a:t>
            </a:r>
            <a:r>
              <a:rPr lang="en-US" sz="2800" dirty="0" smtClean="0"/>
              <a:t>time-and-a-half.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679869"/>
          </a:xfrm>
        </p:spPr>
        <p:txBody>
          <a:bodyPr>
            <a:normAutofit/>
          </a:bodyPr>
          <a:lstStyle/>
          <a:p>
            <a:r>
              <a:rPr lang="en-US" dirty="0" smtClean="0"/>
              <a:t>A&amp;P Nonexempt Timesheet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8" y="3505033"/>
            <a:ext cx="11245084" cy="26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821076"/>
            <a:ext cx="10515600" cy="469565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800" dirty="0" smtClean="0">
                <a:solidFill>
                  <a:srgbClr val="00B050"/>
                </a:solidFill>
              </a:rPr>
              <a:t>Overtime Comp Leave Earned</a:t>
            </a:r>
          </a:p>
          <a:p>
            <a:pPr lvl="1"/>
            <a:r>
              <a:rPr lang="en-US" sz="2400" dirty="0" smtClean="0"/>
              <a:t>Once hours worked is &gt; 40 in a work week, use a plus (+) sign to add a row and report additional hours worked under the Time Reporting Code </a:t>
            </a:r>
            <a:r>
              <a:rPr lang="en-US" sz="2400" dirty="0" smtClean="0">
                <a:solidFill>
                  <a:srgbClr val="782F40"/>
                </a:solidFill>
              </a:rPr>
              <a:t>“Overtime Comp Earned”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679869"/>
          </a:xfrm>
        </p:spPr>
        <p:txBody>
          <a:bodyPr>
            <a:normAutofit/>
          </a:bodyPr>
          <a:lstStyle/>
          <a:p>
            <a:r>
              <a:rPr lang="en-US" dirty="0" smtClean="0"/>
              <a:t>A&amp;P Nonexempt Timesheet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1" y="3547022"/>
            <a:ext cx="10808869" cy="300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362200"/>
            <a:ext cx="10515600" cy="415632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Goal for November 18, implementation was to minimize impact while maintaining an accurate record of time worked.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Self-Service USPS exempt moving to nonexempt will have the biggest impact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/>
              <a:t>2017 HR will review timekeeping</a:t>
            </a:r>
          </a:p>
          <a:p>
            <a:pPr lvl="1">
              <a:spcBef>
                <a:spcPts val="0"/>
              </a:spcBef>
            </a:pPr>
            <a:r>
              <a:rPr lang="en-US" sz="2400" b="1" dirty="0" smtClean="0"/>
              <a:t>Expect changes to time reporting and approvals</a:t>
            </a: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679869"/>
          </a:xfrm>
        </p:spPr>
        <p:txBody>
          <a:bodyPr>
            <a:normAutofit/>
          </a:bodyPr>
          <a:lstStyle/>
          <a:p>
            <a:r>
              <a:rPr lang="en-US" dirty="0" smtClean="0"/>
              <a:t>Timekeeping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057400"/>
            <a:ext cx="10515600" cy="42989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 smtClean="0"/>
              <a:t>Part-time Faculty = Hours worked should dictate the FTE not the funds within the Contract &amp; Grant.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sz="2800" dirty="0" smtClean="0">
                <a:solidFill>
                  <a:srgbClr val="FF0000"/>
                </a:solidFill>
              </a:rPr>
              <a:t>Encourage managers and impacted employees to attend the FLSA Time </a:t>
            </a:r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en-US" sz="2800" dirty="0" smtClean="0">
                <a:solidFill>
                  <a:srgbClr val="FF0000"/>
                </a:solidFill>
              </a:rPr>
              <a:t>anagement training.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 smtClean="0"/>
              <a:t>Continually review myFSU BI </a:t>
            </a:r>
            <a:r>
              <a:rPr lang="en-US" sz="2800" b="1" u="sng" dirty="0"/>
              <a:t>Active Employees </a:t>
            </a:r>
            <a:r>
              <a:rPr lang="en-US" sz="2800" dirty="0" smtClean="0"/>
              <a:t>Dashboard for nonexempt/overtime eligible employees and provide guidance on time management and compensation.</a:t>
            </a:r>
            <a:endParaRPr lang="en-US" sz="28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i="1" dirty="0"/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Department Rep Tips!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8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to Our Partners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2800" y="2743200"/>
            <a:ext cx="10566400" cy="1905000"/>
          </a:xfrm>
        </p:spPr>
        <p:txBody>
          <a:bodyPr/>
          <a:lstStyle/>
          <a:p>
            <a:pPr lvl="0" algn="ctr"/>
            <a:r>
              <a:rPr lang="en-US" sz="3300" dirty="0">
                <a:solidFill>
                  <a:srgbClr val="782F40"/>
                </a:solidFill>
              </a:rPr>
              <a:t>College of Medicine</a:t>
            </a:r>
          </a:p>
          <a:p>
            <a:pPr lvl="0" algn="ctr"/>
            <a:endParaRPr lang="en-US" sz="3300" i="1" dirty="0">
              <a:solidFill>
                <a:srgbClr val="782F40"/>
              </a:solidFill>
            </a:endParaRPr>
          </a:p>
          <a:p>
            <a:pPr lvl="0" algn="ctr"/>
            <a:r>
              <a:rPr lang="en-US" sz="3300" dirty="0">
                <a:solidFill>
                  <a:srgbClr val="782F40"/>
                </a:solidFill>
              </a:rPr>
              <a:t>Office of Business </a:t>
            </a:r>
            <a:r>
              <a:rPr lang="en-US" sz="3300" dirty="0" smtClean="0">
                <a:solidFill>
                  <a:srgbClr val="782F40"/>
                </a:solidFill>
              </a:rPr>
              <a:t>Services</a:t>
            </a:r>
            <a:endParaRPr lang="en-US" sz="3300" dirty="0">
              <a:solidFill>
                <a:srgbClr val="782F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381000" y="2971800"/>
            <a:ext cx="11353800" cy="2819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900" dirty="0" smtClean="0">
                <a:solidFill>
                  <a:srgbClr val="782F40"/>
                </a:solidFill>
              </a:rPr>
              <a:t>Jennifer Broomfield, </a:t>
            </a:r>
            <a:r>
              <a:rPr lang="en-US" sz="3900" i="1" dirty="0" smtClean="0">
                <a:solidFill>
                  <a:srgbClr val="782F40"/>
                </a:solidFill>
              </a:rPr>
              <a:t>LCSW, JD</a:t>
            </a:r>
            <a:endParaRPr lang="en-US" sz="3900" i="1" dirty="0">
              <a:solidFill>
                <a:srgbClr val="782F40"/>
              </a:solidFill>
            </a:endParaRPr>
          </a:p>
          <a:p>
            <a:pPr algn="ctr"/>
            <a:r>
              <a:rPr lang="en-US" sz="3500" i="1" dirty="0" smtClean="0">
                <a:solidFill>
                  <a:srgbClr val="782F40"/>
                </a:solidFill>
              </a:rPr>
              <a:t>Title IX Director</a:t>
            </a:r>
            <a:r>
              <a:rPr lang="en-US" sz="3500" dirty="0" smtClean="0">
                <a:solidFill>
                  <a:srgbClr val="782F40"/>
                </a:solidFill>
              </a:rPr>
              <a:t>, Office of the Provost</a:t>
            </a:r>
          </a:p>
          <a:p>
            <a:pPr algn="ctr"/>
            <a:r>
              <a:rPr lang="en-US" sz="3500" dirty="0" smtClean="0">
                <a:solidFill>
                  <a:srgbClr val="782F40"/>
                </a:solidFill>
              </a:rPr>
              <a:t>&amp;</a:t>
            </a:r>
          </a:p>
          <a:p>
            <a:pPr algn="ctr"/>
            <a:r>
              <a:rPr lang="en-US" sz="3900" dirty="0" smtClean="0">
                <a:solidFill>
                  <a:srgbClr val="782F40"/>
                </a:solidFill>
              </a:rPr>
              <a:t>Amber M. Wagner</a:t>
            </a:r>
          </a:p>
          <a:p>
            <a:pPr algn="ctr"/>
            <a:r>
              <a:rPr lang="en-US" sz="3500" i="1" dirty="0" smtClean="0">
                <a:solidFill>
                  <a:srgbClr val="782F40"/>
                </a:solidFill>
              </a:rPr>
              <a:t>HR Administrator</a:t>
            </a:r>
            <a:r>
              <a:rPr lang="en-US" sz="3500" dirty="0" smtClean="0">
                <a:solidFill>
                  <a:srgbClr val="782F40"/>
                </a:solidFill>
              </a:rPr>
              <a:t>, Equal Opportunity &amp; Compliance</a:t>
            </a:r>
            <a:endParaRPr lang="en-US" sz="3500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4300" y="1219200"/>
            <a:ext cx="11887200" cy="762000"/>
          </a:xfrm>
          <a:prstGeom prst="rect">
            <a:avLst/>
          </a:prstGeom>
        </p:spPr>
        <p:txBody>
          <a:bodyPr/>
          <a:lstStyle/>
          <a:p>
            <a:r>
              <a:rPr lang="en-US" sz="4200" dirty="0"/>
              <a:t>Sex Discrimination and Sexual Misconduct Policy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7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University Policies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What’s New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Title IX Initiatives</a:t>
            </a:r>
          </a:p>
          <a:p>
            <a:pPr>
              <a:spcBef>
                <a:spcPts val="0"/>
              </a:spcBef>
            </a:pPr>
            <a:r>
              <a:rPr lang="en-US" dirty="0"/>
              <a:t>Review of Requirements</a:t>
            </a:r>
          </a:p>
          <a:p>
            <a:pPr lvl="3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6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Federal Laws</a:t>
            </a:r>
          </a:p>
          <a:p>
            <a:r>
              <a:rPr lang="en-US" dirty="0"/>
              <a:t>Title IX of the Education Amendments of 1972</a:t>
            </a:r>
          </a:p>
          <a:p>
            <a:pPr lvl="1"/>
            <a:r>
              <a:rPr lang="en-US" dirty="0"/>
              <a:t>Prohibits sex discrimination </a:t>
            </a:r>
          </a:p>
          <a:p>
            <a:pPr lvl="1"/>
            <a:r>
              <a:rPr lang="en-US" dirty="0"/>
              <a:t>Requires gender equity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Title VII of the Civil Rights Act of 1964</a:t>
            </a:r>
          </a:p>
          <a:p>
            <a:pPr lvl="1"/>
            <a:r>
              <a:rPr lang="en-US" dirty="0"/>
              <a:t>Prohibits sex discrimination in employment</a:t>
            </a:r>
          </a:p>
          <a:p>
            <a:pPr lvl="3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IX and Title VII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00100" y="2286000"/>
            <a:ext cx="11353800" cy="4222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Title IX Statement</a:t>
            </a:r>
          </a:p>
          <a:p>
            <a:pPr>
              <a:spcBef>
                <a:spcPts val="0"/>
              </a:spcBef>
            </a:pPr>
            <a:r>
              <a:rPr lang="en-US" dirty="0"/>
              <a:t>Sex Discrimination &amp; </a:t>
            </a:r>
          </a:p>
          <a:p>
            <a:pPr marL="344488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dirty="0" smtClean="0"/>
              <a:t>Sexual </a:t>
            </a:r>
            <a:r>
              <a:rPr lang="en-US" dirty="0"/>
              <a:t>Misconduct Policy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Equal Opportunity Statement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Equal Opportunity, Non-Discrimination, &amp; Non-Retaliation Policy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FSU Policies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000"/>
            <a:ext cx="5334000" cy="26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Sex/Gender Discrimination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Sexual Harassment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Gender Stereotyping/Animosity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Sexual </a:t>
            </a:r>
            <a:r>
              <a:rPr lang="en-US" dirty="0" smtClean="0"/>
              <a:t>Assault/Battery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Sexual Misconduct?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752600"/>
            <a:ext cx="419691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6477000" cy="422275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New</a:t>
            </a:r>
            <a:endParaRPr lang="en-US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Domestic </a:t>
            </a:r>
            <a:r>
              <a:rPr lang="en-US" dirty="0" smtClean="0"/>
              <a:t>Violence and Dating </a:t>
            </a:r>
            <a:r>
              <a:rPr lang="en-US" dirty="0"/>
              <a:t>Violence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Stalking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Sexual Exploitation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Complicity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Misconduct, Cont’d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95488"/>
            <a:ext cx="419691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4419600" cy="422275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dirty="0" smtClean="0"/>
              <a:t>FSU Campaign</a:t>
            </a:r>
          </a:p>
          <a:p>
            <a:pPr lvl="3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FSU Initiatives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096000" y="2133600"/>
            <a:ext cx="5791200" cy="42227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dirty="0"/>
              <a:t>Title IX </a:t>
            </a:r>
            <a:r>
              <a:rPr lang="en-US" sz="3600" dirty="0" smtClean="0"/>
              <a:t>Director</a:t>
            </a:r>
            <a:endParaRPr lang="en-US" sz="36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Jennifer Broomfield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Monitors &amp; </a:t>
            </a:r>
            <a:r>
              <a:rPr lang="en-US" dirty="0" smtClean="0"/>
              <a:t>ensures compliance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Westcott, Suite 408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(850) 644-6271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jbroomfield@fsu.edu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hlinkClick r:id="rId2"/>
              </a:rPr>
              <a:t>http://titleix.fsu.edu/</a:t>
            </a:r>
            <a:endParaRPr lang="en-US" sz="2800" dirty="0"/>
          </a:p>
          <a:p>
            <a:pPr lvl="3"/>
            <a:endParaRPr lang="en-US" dirty="0"/>
          </a:p>
        </p:txBody>
      </p:sp>
      <p:pic>
        <p:nvPicPr>
          <p:cNvPr id="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07" y="2971800"/>
            <a:ext cx="3356386" cy="27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1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10515600" cy="2514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kumimoji="1" lang="en-US" dirty="0"/>
              <a:t>Title IX Deputy </a:t>
            </a:r>
            <a:r>
              <a:rPr kumimoji="1" lang="en-US" dirty="0" smtClean="0"/>
              <a:t>Coordinators</a:t>
            </a:r>
            <a:endParaRPr kumimoji="1" lang="en-US" dirty="0"/>
          </a:p>
          <a:p>
            <a:pPr marL="0" indent="2286000">
              <a:spcBef>
                <a:spcPts val="0"/>
              </a:spcBef>
              <a:buNone/>
            </a:pPr>
            <a:endParaRPr kumimoji="1" lang="en-US" sz="1400" u="sng" dirty="0"/>
          </a:p>
          <a:p>
            <a:pPr marL="0" indent="0" algn="ctr">
              <a:spcBef>
                <a:spcPts val="0"/>
              </a:spcBef>
              <a:buNone/>
            </a:pPr>
            <a:r>
              <a:rPr kumimoji="1" lang="en-US" sz="1800" b="1" dirty="0">
                <a:solidFill>
                  <a:srgbClr val="782F40"/>
                </a:solidFill>
              </a:rPr>
              <a:t>Employees &amp; 3rd Parties</a:t>
            </a:r>
            <a:r>
              <a:rPr kumimoji="1" lang="en-US" sz="1800" dirty="0">
                <a:solidFill>
                  <a:srgbClr val="782F40"/>
                </a:solidFill>
              </a:rPr>
              <a:t>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kumimoji="1" lang="en-US" sz="1800" dirty="0"/>
              <a:t>Amber M. Wagner,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kumimoji="1" lang="en-US" sz="1800" dirty="0"/>
              <a:t>HR Administrator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kumimoji="1" lang="en-US" sz="1800" dirty="0" smtClean="0"/>
              <a:t>HR, Office </a:t>
            </a:r>
            <a:r>
              <a:rPr kumimoji="1" lang="en-US" sz="1800" dirty="0"/>
              <a:t>of Equal Opportunity and Compliance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kumimoji="1" lang="en-US" sz="1800" dirty="0">
                <a:hlinkClick r:id="rId2"/>
              </a:rPr>
              <a:t>amwagner@fsu.edu</a:t>
            </a:r>
            <a:endParaRPr kumimoji="1" lang="en-US" sz="1800" dirty="0"/>
          </a:p>
          <a:p>
            <a:pPr marL="0" indent="0" algn="ctr">
              <a:spcBef>
                <a:spcPts val="0"/>
              </a:spcBef>
              <a:buNone/>
            </a:pPr>
            <a:r>
              <a:rPr kumimoji="1" lang="en-US" sz="1800" dirty="0"/>
              <a:t>(850) 645-1458</a:t>
            </a:r>
          </a:p>
          <a:p>
            <a:pPr marL="0" indent="0" algn="ctr">
              <a:spcBef>
                <a:spcPts val="0"/>
              </a:spcBef>
              <a:buNone/>
            </a:pPr>
            <a:endParaRPr kumimoji="1" lang="en-US" sz="1800" dirty="0"/>
          </a:p>
          <a:p>
            <a:pPr marL="0" indent="0" algn="ctr">
              <a:spcBef>
                <a:spcPts val="0"/>
              </a:spcBef>
              <a:buNone/>
            </a:pPr>
            <a:r>
              <a:rPr kumimoji="1" lang="en-US" sz="1800" dirty="0" smtClean="0"/>
              <a:t>			    			</a:t>
            </a:r>
            <a:endParaRPr kumimoji="1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FSU Initiative, Cont’d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57934"/>
              </p:ext>
            </p:extLst>
          </p:nvPr>
        </p:nvGraphicFramePr>
        <p:xfrm>
          <a:off x="1257299" y="4786312"/>
          <a:ext cx="967740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8701">
                  <a:extLst>
                    <a:ext uri="{9D8B030D-6E8A-4147-A177-3AD203B41FA5}">
                      <a16:colId xmlns:a16="http://schemas.microsoft.com/office/drawing/2014/main" val="1085531376"/>
                    </a:ext>
                  </a:extLst>
                </a:gridCol>
                <a:gridCol w="4838701">
                  <a:extLst>
                    <a:ext uri="{9D8B030D-6E8A-4147-A177-3AD203B41FA5}">
                      <a16:colId xmlns:a16="http://schemas.microsoft.com/office/drawing/2014/main" val="1726450592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782F40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rgbClr val="782F40"/>
                          </a:solidFill>
                        </a:rPr>
                        <a:t>Athletics</a:t>
                      </a:r>
                      <a:r>
                        <a:rPr lang="en-US" b="0" dirty="0" smtClean="0">
                          <a:solidFill>
                            <a:srgbClr val="782F40"/>
                          </a:solidFill>
                        </a:rPr>
                        <a:t>:</a:t>
                      </a:r>
                    </a:p>
                    <a:p>
                      <a:pPr algn="ctr"/>
                      <a:r>
                        <a:rPr kumimoji="1" lang="en-US" sz="1800" b="0" dirty="0" smtClean="0">
                          <a:solidFill>
                            <a:schemeClr val="tx1"/>
                          </a:solidFill>
                        </a:rPr>
                        <a:t>Vanessa Fuchs,</a:t>
                      </a:r>
                    </a:p>
                    <a:p>
                      <a:pPr algn="ctr"/>
                      <a:r>
                        <a:rPr kumimoji="1" lang="en-US" sz="1800" b="0" dirty="0" smtClean="0">
                          <a:solidFill>
                            <a:schemeClr val="tx1"/>
                          </a:solidFill>
                        </a:rPr>
                        <a:t>Senior Associate Athletics Director</a:t>
                      </a:r>
                    </a:p>
                    <a:p>
                      <a:pPr algn="ctr"/>
                      <a:r>
                        <a:rPr kumimoji="1" lang="en-US" sz="1800" b="0" dirty="0" smtClean="0">
                          <a:solidFill>
                            <a:schemeClr val="tx1"/>
                          </a:solidFill>
                          <a:hlinkClick r:id="rId3"/>
                        </a:rPr>
                        <a:t>vfuchs@fsu.edu</a:t>
                      </a:r>
                      <a:endParaRPr kumimoji="1" lang="en-US" sz="1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en-US" sz="1800" b="0" dirty="0" smtClean="0">
                          <a:solidFill>
                            <a:schemeClr val="tx1"/>
                          </a:solidFill>
                        </a:rPr>
                        <a:t>(850) 644-4933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782F40"/>
                          </a:solidFill>
                        </a:rPr>
                        <a:t>FSU School</a:t>
                      </a:r>
                      <a:r>
                        <a:rPr lang="en-US" b="0" dirty="0" smtClean="0">
                          <a:solidFill>
                            <a:srgbClr val="782F40"/>
                          </a:solidFill>
                        </a:rPr>
                        <a:t>: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Megan Brink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Deputy Coordinator</a:t>
                      </a: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hlinkClick r:id="rId4"/>
                        </a:rPr>
                        <a:t>mbrink@fsu.edu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(850) 245-3894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95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909956"/>
            <a:ext cx="11277600" cy="4222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FSU has a duty to: </a:t>
            </a:r>
          </a:p>
          <a:p>
            <a:r>
              <a:rPr lang="en-US" sz="2800" dirty="0"/>
              <a:t>Investigate </a:t>
            </a:r>
          </a:p>
          <a:p>
            <a:r>
              <a:rPr lang="en-US" sz="2800" dirty="0"/>
              <a:t>Eliminate</a:t>
            </a:r>
          </a:p>
          <a:p>
            <a:r>
              <a:rPr lang="en-US" sz="2800" dirty="0"/>
              <a:t>Address effects</a:t>
            </a:r>
          </a:p>
          <a:p>
            <a:r>
              <a:rPr lang="en-US" sz="2800" dirty="0"/>
              <a:t>Prevent </a:t>
            </a:r>
            <a:r>
              <a:rPr lang="en-US" sz="2800" dirty="0" smtClean="0"/>
              <a:t>recurrence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sz="2800" dirty="0"/>
              <a:t>Applies to </a:t>
            </a:r>
            <a:r>
              <a:rPr lang="en-US" sz="2800" b="1" dirty="0"/>
              <a:t>all</a:t>
            </a:r>
            <a:r>
              <a:rPr lang="en-US" sz="2800" dirty="0"/>
              <a:t> students, faculty, staff, visitors, and contractors.</a:t>
            </a:r>
          </a:p>
          <a:p>
            <a:pPr marL="0" indent="0">
              <a:buNone/>
            </a:pPr>
            <a:r>
              <a:rPr lang="en-US" sz="2800" dirty="0"/>
              <a:t>Applies to </a:t>
            </a:r>
            <a:r>
              <a:rPr lang="en-US" sz="2800" b="1" dirty="0"/>
              <a:t>all</a:t>
            </a:r>
            <a:r>
              <a:rPr lang="en-US" sz="2800" dirty="0"/>
              <a:t> programs and activities, both on and off </a:t>
            </a:r>
            <a:r>
              <a:rPr lang="en-US" sz="2800" dirty="0" smtClean="0"/>
              <a:t>campus and regardless of University affiliation.</a:t>
            </a:r>
            <a:endParaRPr lang="en-US" sz="2800" dirty="0"/>
          </a:p>
          <a:p>
            <a:pPr lvl="3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 Tolerance Policy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7010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966656"/>
            <a:ext cx="10515600" cy="4222750"/>
          </a:xfrm>
        </p:spPr>
        <p:txBody>
          <a:bodyPr/>
          <a:lstStyle/>
          <a:p>
            <a:r>
              <a:rPr lang="en-US" sz="2800" dirty="0"/>
              <a:t>Encouraged reporting</a:t>
            </a:r>
          </a:p>
          <a:p>
            <a:pPr lvl="1">
              <a:spcAft>
                <a:spcPts val="1800"/>
              </a:spcAft>
            </a:pPr>
            <a:r>
              <a:rPr lang="en-US" sz="2400" dirty="0"/>
              <a:t>All incidents</a:t>
            </a:r>
          </a:p>
          <a:p>
            <a:pPr>
              <a:buClr>
                <a:schemeClr val="tx1"/>
              </a:buClr>
            </a:pPr>
            <a:r>
              <a:rPr lang="en-US" sz="2800" b="1" dirty="0">
                <a:solidFill>
                  <a:srgbClr val="FF0000"/>
                </a:solidFill>
              </a:rPr>
              <a:t>Mandatory Reporting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(To Title IX Director </a:t>
            </a:r>
            <a:r>
              <a:rPr lang="en-US" sz="2400" dirty="0" smtClean="0"/>
              <a:t>or </a:t>
            </a:r>
            <a:r>
              <a:rPr lang="en-US" sz="2400" dirty="0"/>
              <a:t>EOC within 2 business days)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Affected </a:t>
            </a:r>
            <a:r>
              <a:rPr lang="en-US" sz="2400" dirty="0"/>
              <a:t>Party is a Student</a:t>
            </a:r>
          </a:p>
          <a:p>
            <a:pPr lvl="1"/>
            <a:r>
              <a:rPr lang="en-US" sz="2400" dirty="0"/>
              <a:t>Supervisor of Affected Party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Broadly defined</a:t>
            </a:r>
          </a:p>
          <a:p>
            <a:pPr lvl="1"/>
            <a:r>
              <a:rPr lang="en-US" sz="2400" dirty="0"/>
              <a:t>Affected Party is a Minor (under 18</a:t>
            </a:r>
            <a:r>
              <a:rPr lang="en-US" sz="2400" dirty="0" smtClean="0"/>
              <a:t>)</a:t>
            </a:r>
          </a:p>
          <a:p>
            <a:pPr lvl="2"/>
            <a:r>
              <a:rPr lang="en-US" sz="2000" dirty="0" smtClean="0"/>
              <a:t>Florida Vulnerable Person’s Act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 Obligations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32" y="3962400"/>
            <a:ext cx="354566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0" y="2971800"/>
            <a:ext cx="12192000" cy="1676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82F40"/>
                </a:solidFill>
              </a:rPr>
              <a:t>Sarah Mirkin</a:t>
            </a:r>
            <a:endParaRPr lang="en-US" sz="3600" dirty="0">
              <a:solidFill>
                <a:srgbClr val="782F40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782F40"/>
                </a:solidFill>
              </a:rPr>
              <a:t>Special Projects Manager</a:t>
            </a:r>
            <a:r>
              <a:rPr lang="en-US" sz="3200" dirty="0" smtClean="0">
                <a:solidFill>
                  <a:srgbClr val="782F40"/>
                </a:solidFill>
              </a:rPr>
              <a:t>, Human Resources</a:t>
            </a:r>
            <a:endParaRPr lang="en-US" sz="3200" i="1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08681" y="1217517"/>
            <a:ext cx="10515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FLSA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8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1"/>
            <a:ext cx="10515600" cy="4222750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>
                <a:solidFill>
                  <a:srgbClr val="782F40"/>
                </a:solidFill>
              </a:rPr>
              <a:t>“Knew or Should Have Known”</a:t>
            </a:r>
            <a:r>
              <a:rPr lang="en-US" dirty="0"/>
              <a:t> Standard</a:t>
            </a:r>
          </a:p>
          <a:p>
            <a:r>
              <a:rPr lang="en-US" dirty="0"/>
              <a:t>Duty to report &amp; respond if:</a:t>
            </a:r>
          </a:p>
          <a:p>
            <a:pPr lvl="1"/>
            <a:r>
              <a:rPr lang="en-US" dirty="0"/>
              <a:t>Individual mentions 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Affected </a:t>
            </a:r>
            <a:r>
              <a:rPr lang="en-US" dirty="0" smtClean="0"/>
              <a:t>Party </a:t>
            </a:r>
            <a:r>
              <a:rPr lang="en-US" dirty="0"/>
              <a:t>or Responding P</a:t>
            </a:r>
            <a:r>
              <a:rPr lang="en-US" dirty="0" smtClean="0"/>
              <a:t>arty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You witness (see or hear)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2nd Hand Reports (co-workers/police/media)</a:t>
            </a:r>
          </a:p>
          <a:p>
            <a:pPr lvl="1"/>
            <a:r>
              <a:rPr lang="en-US" dirty="0"/>
              <a:t>Rumor mill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Reporting Triggers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95" y="2667000"/>
            <a:ext cx="3352705" cy="27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5257800" y="1752600"/>
            <a:ext cx="6096000" cy="4603750"/>
          </a:xfrm>
        </p:spPr>
        <p:txBody>
          <a:bodyPr/>
          <a:lstStyle/>
          <a:p>
            <a:pPr marL="914400" lvl="8" indent="-457200">
              <a:spcBef>
                <a:spcPts val="0"/>
              </a:spcBef>
              <a:buNone/>
            </a:pPr>
            <a:r>
              <a:rPr lang="en-US" sz="2800" b="1" dirty="0"/>
              <a:t>Title IX Director</a:t>
            </a:r>
          </a:p>
          <a:p>
            <a:pPr marL="914400" lvl="8" indent="-457200">
              <a:spcBef>
                <a:spcPts val="0"/>
              </a:spcBef>
              <a:buFont typeface="Garamond" panose="02020404030301010803" pitchFamily="18" charset="0"/>
              <a:buChar char="–"/>
            </a:pPr>
            <a:r>
              <a:rPr lang="en-US" sz="2400" i="1" dirty="0"/>
              <a:t>Against</a:t>
            </a:r>
            <a:r>
              <a:rPr lang="en-US" sz="2400" dirty="0"/>
              <a:t> students</a:t>
            </a:r>
          </a:p>
          <a:p>
            <a:pPr marL="914400" lvl="8" indent="-457200">
              <a:spcBef>
                <a:spcPts val="0"/>
              </a:spcBef>
              <a:buFont typeface="Garamond" panose="02020404030301010803" pitchFamily="18" charset="0"/>
              <a:buChar char="–"/>
            </a:pPr>
            <a:r>
              <a:rPr lang="en-US" sz="2400" dirty="0">
                <a:hlinkClick r:id="rId2"/>
              </a:rPr>
              <a:t>http://titleix.fsu.edu</a:t>
            </a:r>
            <a:r>
              <a:rPr lang="en-US" sz="2400" dirty="0"/>
              <a:t> </a:t>
            </a:r>
          </a:p>
          <a:p>
            <a:pPr marL="914400" lvl="8" indent="-457200">
              <a:spcBef>
                <a:spcPts val="0"/>
              </a:spcBef>
              <a:buFont typeface="Garamond" panose="02020404030301010803" pitchFamily="18" charset="0"/>
              <a:buChar char="–"/>
            </a:pPr>
            <a:r>
              <a:rPr lang="en-US" sz="2800" dirty="0" smtClean="0"/>
              <a:t>(850) 644-6271</a:t>
            </a:r>
            <a:endParaRPr lang="en-US" sz="2800" dirty="0"/>
          </a:p>
          <a:p>
            <a:pPr marL="914400" lvl="8" indent="-457200">
              <a:spcBef>
                <a:spcPts val="0"/>
              </a:spcBef>
              <a:buFont typeface="Garamond" panose="02020404030301010803" pitchFamily="18" charset="0"/>
              <a:buChar char="–"/>
            </a:pPr>
            <a:endParaRPr lang="en-US" sz="2800" b="1" dirty="0"/>
          </a:p>
          <a:p>
            <a:pPr marL="914400" lvl="8" indent="-457200">
              <a:spcBef>
                <a:spcPts val="0"/>
              </a:spcBef>
              <a:buNone/>
            </a:pPr>
            <a:r>
              <a:rPr lang="en-US" sz="2800" b="1" dirty="0"/>
              <a:t>Equal Opportunity and Compliance (EOC)</a:t>
            </a:r>
          </a:p>
          <a:p>
            <a:pPr marL="914400" lvl="8" indent="-457200">
              <a:spcBef>
                <a:spcPts val="0"/>
              </a:spcBef>
              <a:buFont typeface="Garamond" panose="02020404030301010803" pitchFamily="18" charset="0"/>
              <a:buChar char="–"/>
            </a:pPr>
            <a:r>
              <a:rPr lang="en-US" sz="2400" i="1" dirty="0"/>
              <a:t>Against</a:t>
            </a:r>
            <a:r>
              <a:rPr lang="en-US" sz="2400" dirty="0"/>
              <a:t> staff, faculty, visitors, contractors</a:t>
            </a:r>
          </a:p>
          <a:p>
            <a:pPr marL="914400" lvl="8" indent="-457200">
              <a:spcBef>
                <a:spcPts val="0"/>
              </a:spcBef>
              <a:buFont typeface="Garamond" panose="02020404030301010803" pitchFamily="18" charset="0"/>
              <a:buChar char="–"/>
            </a:pPr>
            <a:r>
              <a:rPr lang="en-US" sz="2400" dirty="0">
                <a:hlinkClick r:id="rId3"/>
              </a:rPr>
              <a:t>http://compliance.hr.fsu.edu</a:t>
            </a:r>
            <a:r>
              <a:rPr lang="en-US" sz="2400" dirty="0"/>
              <a:t> </a:t>
            </a:r>
            <a:endParaRPr lang="en-US" sz="2400" dirty="0" smtClean="0"/>
          </a:p>
          <a:p>
            <a:pPr marL="914400" lvl="8" indent="-457200">
              <a:spcBef>
                <a:spcPts val="0"/>
              </a:spcBef>
              <a:buFont typeface="Garamond" panose="02020404030301010803" pitchFamily="18" charset="0"/>
              <a:buChar char="–"/>
            </a:pPr>
            <a:r>
              <a:rPr lang="en-US" sz="2400" dirty="0" smtClean="0">
                <a:hlinkClick r:id="rId4"/>
              </a:rPr>
              <a:t>eoc@fsu.edu</a:t>
            </a:r>
            <a:r>
              <a:rPr lang="en-US" sz="2400" dirty="0" smtClean="0"/>
              <a:t> or (850) 645-6519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to Report to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5"/>
          <a:srcRect l="68648" t="10401" r="18529" b="75545"/>
          <a:stretch/>
        </p:blipFill>
        <p:spPr bwMode="auto">
          <a:xfrm>
            <a:off x="914400" y="1995488"/>
            <a:ext cx="3733800" cy="140043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43399"/>
            <a:ext cx="3733800" cy="139540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101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mirkin\AppData\Local\Microsoft\Windows\Temporary Internet Files\Content.IE5\QOGGMTP9\MP900430507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r="-27273"/>
          <a:stretch/>
        </p:blipFill>
        <p:spPr bwMode="auto">
          <a:xfrm>
            <a:off x="9867900" y="9144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911860" y="2133601"/>
            <a:ext cx="10515600" cy="422275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The </a:t>
            </a:r>
            <a:r>
              <a:rPr lang="en-US" b="1" dirty="0"/>
              <a:t>ONLY</a:t>
            </a:r>
            <a:r>
              <a:rPr lang="en-US" dirty="0"/>
              <a:t> Confidential Sources at FSU are: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FSU Victim Advocates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Mental health counselors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University Counseling Center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Employee Assistance Program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Medical Staff at Wellness Center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University Affiliated Clergy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Confidential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sz="2800" dirty="0">
                <a:solidFill>
                  <a:srgbClr val="FF0000"/>
                </a:solidFill>
              </a:rPr>
              <a:t>All Responsible Employees </a:t>
            </a:r>
            <a:r>
              <a:rPr lang="en-US" sz="2800" b="1" dirty="0">
                <a:solidFill>
                  <a:srgbClr val="FF0000"/>
                </a:solidFill>
              </a:rPr>
              <a:t>must</a:t>
            </a:r>
            <a:r>
              <a:rPr lang="en-US" sz="2800" dirty="0">
                <a:solidFill>
                  <a:srgbClr val="FF0000"/>
                </a:solidFill>
              </a:rPr>
              <a:t> make a report</a:t>
            </a:r>
            <a:r>
              <a:rPr lang="en-US" sz="2800" dirty="0"/>
              <a:t>, providing </a:t>
            </a:r>
            <a:r>
              <a:rPr lang="en-US" sz="2800" dirty="0" smtClean="0"/>
              <a:t>name(s</a:t>
            </a:r>
            <a:r>
              <a:rPr lang="en-US" sz="2800" dirty="0"/>
              <a:t>) and relevant details.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/>
              <a:t>The Title IX Director or EOC will reach out to the Affected Party to determine next steps.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The Affected Party, at this point, may request that no action be taken and the matter remain confidential.  </a:t>
            </a:r>
            <a:r>
              <a:rPr lang="en-US" sz="2800" dirty="0">
                <a:solidFill>
                  <a:srgbClr val="FF0000"/>
                </a:solidFill>
              </a:rPr>
              <a:t>Only the Title IX Director, or designee, is authorized to grant the request</a:t>
            </a:r>
            <a:r>
              <a:rPr lang="en-US" sz="2800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Requests for Confidentiality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5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Retaliation is prohibited against individuals who: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Make a complaint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Help someone report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Participate in an </a:t>
            </a:r>
            <a:r>
              <a:rPr lang="en-US" dirty="0" smtClean="0"/>
              <a:t>investigation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Otherwise oppose discrimination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Everyone has the right to seek help.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Non-Retaliation</a:t>
            </a:r>
            <a:endParaRPr lang="en-US" dirty="0"/>
          </a:p>
        </p:txBody>
      </p:sp>
      <p:pic>
        <p:nvPicPr>
          <p:cNvPr id="6" name="Picture 3" descr="C:\Users\smirkin\AppData\Local\Microsoft\Windows\Temporary Internet Files\Content.IE5\H9CQWAOI\MP90043928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74" y="3886200"/>
            <a:ext cx="425572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2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11201400" cy="422275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When in doubt, REPORT!!!</a:t>
            </a:r>
          </a:p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If you think a student/subordinate is about to disclose that they have experienced sexual misconduct, remind them of your Responsible Employee status and the availability of confidential resources.</a:t>
            </a:r>
          </a:p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If they do disclose sexual misconduct, let them know you are required to file a Title IX report and what will happen next (i.e., the Title IX Director or EOC Investigator will contact them). </a:t>
            </a:r>
          </a:p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Invite the Title IX Director to conduct a Title IX training in your department.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to Keep in Mind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0" dirty="0">
                <a:cs typeface="Times New Roman" pitchFamily="18" charset="0"/>
              </a:rPr>
              <a:t>Questions can be submitted now, or feel free to </a:t>
            </a:r>
            <a:r>
              <a:rPr lang="en-US" kern="0" dirty="0" smtClean="0">
                <a:cs typeface="Times New Roman" pitchFamily="18" charset="0"/>
              </a:rPr>
              <a:t>send follow-up questions </a:t>
            </a:r>
            <a:r>
              <a:rPr lang="en-US" kern="0" dirty="0">
                <a:cs typeface="Times New Roman" pitchFamily="18" charset="0"/>
              </a:rPr>
              <a:t>or training requests </a:t>
            </a:r>
            <a:r>
              <a:rPr lang="en-US" kern="0" dirty="0" smtClean="0">
                <a:cs typeface="Times New Roman" pitchFamily="18" charset="0"/>
              </a:rPr>
              <a:t>to:</a:t>
            </a:r>
            <a:endParaRPr lang="en-US" kern="0" dirty="0"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kern="0" dirty="0">
                <a:cs typeface="Times New Roman" pitchFamily="18" charset="0"/>
              </a:rPr>
              <a:t>Jennifer Broomfield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kern="0" dirty="0">
                <a:cs typeface="Times New Roman" pitchFamily="18" charset="0"/>
                <a:hlinkClick r:id="rId2"/>
              </a:rPr>
              <a:t>jbroomfield@fsu.edu</a:t>
            </a:r>
            <a:r>
              <a:rPr lang="en-US" kern="0" dirty="0">
                <a:cs typeface="Times New Roman" pitchFamily="18" charset="0"/>
              </a:rPr>
              <a:t> or 644-6271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kern="0" dirty="0" smtClean="0">
                <a:cs typeface="Times New Roman" pitchFamily="18" charset="0"/>
              </a:rPr>
              <a:t>or</a:t>
            </a:r>
            <a:endParaRPr lang="en-US" kern="0" dirty="0"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kern="0" dirty="0">
                <a:cs typeface="Times New Roman" pitchFamily="18" charset="0"/>
              </a:rPr>
              <a:t>Amber M. Wagner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kern="0" dirty="0">
                <a:cs typeface="Times New Roman" pitchFamily="18" charset="0"/>
                <a:hlinkClick r:id="rId3"/>
              </a:rPr>
              <a:t>amwagner@fsu.edu</a:t>
            </a:r>
            <a:r>
              <a:rPr lang="en-US" kern="0" dirty="0">
                <a:cs typeface="Times New Roman" pitchFamily="18" charset="0"/>
              </a:rPr>
              <a:t> or 645-1458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Prize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70" y="2133600"/>
            <a:ext cx="4040660" cy="4222750"/>
          </a:xfrm>
        </p:spPr>
      </p:pic>
    </p:spTree>
    <p:extLst>
      <p:ext uri="{BB962C8B-B14F-4D97-AF65-F5344CB8AC3E}">
        <p14:creationId xmlns:p14="http://schemas.microsoft.com/office/powerpoint/2010/main" val="38707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-76200" y="3048000"/>
            <a:ext cx="12192000" cy="1676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82F40"/>
                </a:solidFill>
              </a:rPr>
              <a:t>Abigail Lejeune</a:t>
            </a:r>
            <a:endParaRPr lang="en-US" sz="3600" dirty="0">
              <a:solidFill>
                <a:srgbClr val="782F40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782F40"/>
                </a:solidFill>
              </a:rPr>
              <a:t>Senior HR Specialist</a:t>
            </a:r>
            <a:r>
              <a:rPr lang="en-US" sz="3200" dirty="0" smtClean="0">
                <a:solidFill>
                  <a:srgbClr val="782F40"/>
                </a:solidFill>
              </a:rPr>
              <a:t>, Employee Data Management</a:t>
            </a:r>
            <a:endParaRPr lang="en-US" sz="3200" i="1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62000" y="1263649"/>
            <a:ext cx="10515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myFSUBI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Active Employees Report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Employee Time Verification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Cost Center Report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Biweekly Verification Reports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862138"/>
            <a:ext cx="5368751" cy="45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733800" y="1995488"/>
            <a:ext cx="8294669" cy="468804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The FLSA is designed to </a:t>
            </a:r>
            <a:r>
              <a:rPr lang="en-US" sz="2800" b="1" dirty="0" smtClean="0"/>
              <a:t>protect</a:t>
            </a:r>
            <a:r>
              <a:rPr lang="en-US" sz="2400" dirty="0" smtClean="0"/>
              <a:t> employees by setting nationwide pay and hour standards.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2016 FLSA Changes mean </a:t>
            </a:r>
            <a:r>
              <a:rPr lang="en-US" sz="2800" b="1" dirty="0" smtClean="0"/>
              <a:t>more</a:t>
            </a:r>
            <a:r>
              <a:rPr lang="en-US" sz="2400" b="1" dirty="0" smtClean="0"/>
              <a:t> </a:t>
            </a:r>
            <a:r>
              <a:rPr lang="en-US" sz="2800" b="1" dirty="0" smtClean="0"/>
              <a:t>FSU employees </a:t>
            </a:r>
            <a:r>
              <a:rPr lang="en-US" sz="2400" dirty="0" smtClean="0"/>
              <a:t>will come under the FLSA’s </a:t>
            </a:r>
            <a:r>
              <a:rPr lang="en-US" sz="2800" b="1" dirty="0" smtClean="0"/>
              <a:t>overtime protections</a:t>
            </a:r>
            <a:r>
              <a:rPr lang="en-US" sz="2400" dirty="0" smtClean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While there will be an adjustment period, these changes ultimately give many employees: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R</a:t>
            </a:r>
            <a:r>
              <a:rPr lang="en-US" sz="2200" dirty="0" smtClean="0"/>
              <a:t>ight to additional compensation when they are required to work more hours.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M</a:t>
            </a:r>
            <a:r>
              <a:rPr lang="en-US" sz="2200" dirty="0" smtClean="0"/>
              <a:t>ore work/life balance options.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Labor Standards Act (FLSA)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5217"/>
            <a:ext cx="3372445" cy="360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50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Payroll Schedule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11353800" cy="4222750"/>
          </a:xfrm>
        </p:spPr>
        <p:txBody>
          <a:bodyPr/>
          <a:lstStyle/>
          <a:p>
            <a:endParaRPr lang="en-US" dirty="0" smtClean="0">
              <a:hlinkClick r:id="rId3"/>
            </a:endParaRPr>
          </a:p>
          <a:p>
            <a:endParaRPr lang="en-US" dirty="0">
              <a:hlinkClick r:id="rId3"/>
            </a:endParaRPr>
          </a:p>
          <a:p>
            <a:endParaRPr lang="en-US" dirty="0" smtClean="0">
              <a:hlinkClick r:id="rId3"/>
            </a:endParaRP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endParaRPr lang="en-US" dirty="0" smtClean="0">
              <a:hlinkClick r:id="rId3"/>
            </a:endParaRPr>
          </a:p>
          <a:p>
            <a:endParaRPr lang="en-US" dirty="0" smtClean="0">
              <a:hlinkClick r:id="rId3"/>
            </a:endParaRPr>
          </a:p>
          <a:p>
            <a:pPr>
              <a:spcBef>
                <a:spcPts val="0"/>
              </a:spcBef>
            </a:pPr>
            <a:endParaRPr lang="en-US" sz="2400" dirty="0" smtClean="0">
              <a:hlinkClick r:id="rId3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www.hr.fsu.edu/PDF/Publications/timeandleave/NormalPayrollSchedule.pdf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13455"/>
              </p:ext>
            </p:extLst>
          </p:nvPr>
        </p:nvGraphicFramePr>
        <p:xfrm>
          <a:off x="2451100" y="1995488"/>
          <a:ext cx="8128000" cy="37490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Wednesday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Thursday</a:t>
                      </a:r>
                    </a:p>
                    <a:p>
                      <a:pPr algn="ctr"/>
                      <a:r>
                        <a:rPr lang="en-US" dirty="0" smtClean="0"/>
                        <a:t>(Last</a:t>
                      </a:r>
                      <a:r>
                        <a:rPr lang="en-US" baseline="0" dirty="0" smtClean="0"/>
                        <a:t> Day of Pay Period)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Friday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Monday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Tuesday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Run Active</a:t>
                      </a:r>
                      <a:r>
                        <a:rPr lang="en-US" b="1" baseline="0" dirty="0" smtClean="0"/>
                        <a:t>s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Appointments that made deadline should appear on Actives for verification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Time Entry Deadline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Noon – Time Approval Deadline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Cost Center Version 1 released </a:t>
                      </a:r>
                      <a:endParaRPr lang="en-US" b="1" baseline="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Cost Center Version 2 released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="1" baseline="0" dirty="0" smtClean="0"/>
                        <a:t>10:30am – Deadline for corrections and FSU Service Center Cases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Final Cost Center Released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3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10972800" cy="4222750"/>
          </a:xfrm>
        </p:spPr>
        <p:txBody>
          <a:bodyPr/>
          <a:lstStyle/>
          <a:p>
            <a:r>
              <a:rPr lang="en-US" sz="2800" dirty="0" smtClean="0"/>
              <a:t>Navigation: </a:t>
            </a:r>
            <a:r>
              <a:rPr lang="en-US" sz="2800" i="1" dirty="0" smtClean="0"/>
              <a:t>myFSU</a:t>
            </a:r>
            <a:r>
              <a:rPr lang="en-US" sz="2800" dirty="0" smtClean="0"/>
              <a:t>  &gt; </a:t>
            </a:r>
            <a:r>
              <a:rPr lang="en-US" sz="2800" i="1" dirty="0" smtClean="0"/>
              <a:t>BI</a:t>
            </a:r>
            <a:r>
              <a:rPr lang="en-US" sz="2800" dirty="0" smtClean="0"/>
              <a:t> &gt; </a:t>
            </a:r>
            <a:r>
              <a:rPr lang="en-US" sz="2800" i="1" dirty="0" smtClean="0"/>
              <a:t>Dashboards</a:t>
            </a:r>
            <a:r>
              <a:rPr lang="en-US" sz="2800" dirty="0" smtClean="0"/>
              <a:t> &gt; </a:t>
            </a:r>
            <a:r>
              <a:rPr lang="en-US" sz="2800" i="1" dirty="0" smtClean="0"/>
              <a:t>HR Reports </a:t>
            </a:r>
            <a:r>
              <a:rPr lang="en-US" sz="2800" dirty="0" smtClean="0"/>
              <a:t>&gt; </a:t>
            </a:r>
            <a:r>
              <a:rPr lang="en-US" sz="2800" i="1" dirty="0" smtClean="0"/>
              <a:t>Active Employees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Employees Report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857" y="2796056"/>
            <a:ext cx="5514286" cy="3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905000"/>
            <a:ext cx="10515600" cy="4222750"/>
          </a:xfrm>
        </p:spPr>
        <p:txBody>
          <a:bodyPr/>
          <a:lstStyle/>
          <a:p>
            <a:r>
              <a:rPr lang="en-US" dirty="0" smtClean="0"/>
              <a:t>All Active Employees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514350" indent="-457200"/>
            <a:endParaRPr lang="en-US" dirty="0" smtClean="0"/>
          </a:p>
          <a:p>
            <a:pPr marL="514350" indent="-457200"/>
            <a:r>
              <a:rPr lang="en-US" dirty="0" smtClean="0"/>
              <a:t>Additional Pay Supplements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Employees Report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4" y="2595769"/>
            <a:ext cx="12071032" cy="1530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42" y="5257800"/>
            <a:ext cx="11750516" cy="7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788320"/>
            <a:ext cx="10515600" cy="42227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Yellow</a:t>
            </a:r>
          </a:p>
          <a:p>
            <a:pPr lvl="1"/>
            <a:r>
              <a:rPr lang="en-US" sz="2400" dirty="0" smtClean="0"/>
              <a:t>Funding is ending during the current pay period</a:t>
            </a: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FF0000"/>
                </a:solidFill>
              </a:rPr>
              <a:t>Red</a:t>
            </a:r>
          </a:p>
          <a:p>
            <a:pPr lvl="1"/>
            <a:r>
              <a:rPr lang="en-US" sz="2400" dirty="0" smtClean="0"/>
              <a:t>Employees have moved to non-pay status during the current pay period</a:t>
            </a: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B050"/>
                </a:solidFill>
              </a:rPr>
              <a:t>Green</a:t>
            </a:r>
          </a:p>
          <a:p>
            <a:pPr lvl="1"/>
            <a:r>
              <a:rPr lang="en-US" sz="2400" dirty="0" smtClean="0"/>
              <a:t>Future job data changes (Ex: FTE, pay rate, or supervisor change)</a:t>
            </a:r>
          </a:p>
          <a:p>
            <a:pPr lvl="1"/>
            <a:r>
              <a:rPr lang="en-US" sz="2400" dirty="0" smtClean="0"/>
              <a:t>Future funding changes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Employees </a:t>
            </a:r>
            <a:r>
              <a:rPr lang="en-US" dirty="0" smtClean="0"/>
              <a:t>Report</a:t>
            </a:r>
            <a:r>
              <a:rPr lang="en-US" dirty="0"/>
              <a:t> — Indicators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7" y="5056231"/>
            <a:ext cx="11706706" cy="13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247107"/>
            <a:ext cx="11353800" cy="4222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/>
              <a:t>Can be run anytime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Data is updated nightly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/>
              <a:t>Recommendation: Wednesdays prior to the time entry deadline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All appointments that made deadline should appear on the report for verification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Report discrepancies via FSU Service Center case</a:t>
            </a:r>
          </a:p>
          <a:p>
            <a:pPr lvl="2">
              <a:spcBef>
                <a:spcPts val="0"/>
              </a:spcBef>
            </a:pPr>
            <a:r>
              <a:rPr lang="en-US" sz="2000" dirty="0" smtClean="0"/>
              <a:t>Case Submission Tutorial: </a:t>
            </a:r>
            <a:r>
              <a:rPr lang="en-US" sz="1500" dirty="0" smtClean="0">
                <a:hlinkClick r:id="rId3"/>
              </a:rPr>
              <a:t>http</a:t>
            </a:r>
            <a:r>
              <a:rPr lang="en-US" sz="1500" dirty="0">
                <a:hlinkClick r:id="rId3"/>
              </a:rPr>
              <a:t>://servicecenter.fsu.edu/content/download/304922/2134759/file/Adding%20a%20Case%20(Self%20Service)%20MDD.pdf</a:t>
            </a:r>
            <a:r>
              <a:rPr lang="en-US" sz="1500" dirty="0"/>
              <a:t> </a:t>
            </a:r>
            <a:endParaRPr lang="en-US" sz="15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Active Employees Report — Timeline for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10972800" cy="4222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b="1" dirty="0" smtClean="0"/>
              <a:t>Verify</a:t>
            </a:r>
            <a:r>
              <a:rPr lang="en-US" sz="2800" dirty="0" smtClean="0"/>
              <a:t> </a:t>
            </a:r>
            <a:r>
              <a:rPr lang="en-US" sz="2800" dirty="0"/>
              <a:t>that all appointment details </a:t>
            </a:r>
            <a:r>
              <a:rPr lang="en-US" sz="2800" dirty="0" smtClean="0"/>
              <a:t>are </a:t>
            </a:r>
            <a:r>
              <a:rPr lang="en-US" sz="2800" dirty="0"/>
              <a:t>accurate </a:t>
            </a:r>
            <a:endParaRPr lang="en-US" sz="2800" dirty="0" smtClean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FTE, Compensation Rate, Job Code, Funding Details, etc.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000" b="1" dirty="0"/>
              <a:t>R</a:t>
            </a:r>
            <a:r>
              <a:rPr lang="en-US" sz="3000" b="1" dirty="0" smtClean="0"/>
              <a:t>eport</a:t>
            </a:r>
            <a:r>
              <a:rPr lang="en-US" sz="2800" dirty="0" smtClean="0"/>
              <a:t> discrepancies via FSU Service Center case </a:t>
            </a:r>
            <a:r>
              <a:rPr lang="en-US" sz="2800" u="sng" dirty="0" smtClean="0"/>
              <a:t>promptly</a:t>
            </a:r>
            <a:endParaRPr lang="en-US" sz="2800" u="sng" dirty="0"/>
          </a:p>
          <a:p>
            <a:pPr>
              <a:spcBef>
                <a:spcPts val="0"/>
              </a:spcBef>
            </a:pPr>
            <a:r>
              <a:rPr lang="en-US" sz="3000" b="1" dirty="0" smtClean="0"/>
              <a:t>Plan</a:t>
            </a:r>
            <a:r>
              <a:rPr lang="en-US" sz="2800" dirty="0" smtClean="0"/>
              <a:t> for </a:t>
            </a:r>
            <a:r>
              <a:rPr lang="en-US" sz="2800" dirty="0"/>
              <a:t>upcoming appointment actions </a:t>
            </a:r>
            <a:r>
              <a:rPr lang="en-US" sz="2800" dirty="0" smtClean="0"/>
              <a:t>required</a:t>
            </a:r>
            <a:endParaRPr lang="en-US" sz="2800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Ex: ePAF to extend </a:t>
            </a:r>
            <a:r>
              <a:rPr lang="en-US" sz="2400" dirty="0" smtClean="0"/>
              <a:t>funding period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Training Guide: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hr.fsu.edu/PDF/Publications/training/RunningtheActiveEmployeesReport.pdf</a:t>
            </a:r>
            <a:r>
              <a:rPr lang="en-US" sz="2400" dirty="0" smtClean="0"/>
              <a:t> 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</a:t>
            </a:r>
            <a:r>
              <a:rPr lang="en-US" dirty="0"/>
              <a:t>Employees Report — Tips </a:t>
            </a:r>
            <a:r>
              <a:rPr lang="en-US" dirty="0" smtClean="0"/>
              <a:t>for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762000" y="2133600"/>
            <a:ext cx="11430000" cy="4222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600" dirty="0" smtClean="0"/>
              <a:t>Navigation</a:t>
            </a:r>
            <a:r>
              <a:rPr lang="en-US" sz="2600" dirty="0"/>
              <a:t>: </a:t>
            </a:r>
            <a:r>
              <a:rPr lang="en-US" sz="2600" i="1" dirty="0"/>
              <a:t>myFSU</a:t>
            </a:r>
            <a:r>
              <a:rPr lang="en-US" sz="2600" dirty="0"/>
              <a:t>  &gt; </a:t>
            </a:r>
            <a:r>
              <a:rPr lang="en-US" sz="2600" i="1" dirty="0"/>
              <a:t>BI</a:t>
            </a:r>
            <a:r>
              <a:rPr lang="en-US" sz="2600" dirty="0"/>
              <a:t> &gt; </a:t>
            </a:r>
            <a:r>
              <a:rPr lang="en-US" sz="2600" i="1" dirty="0"/>
              <a:t>Dashboards</a:t>
            </a:r>
            <a:r>
              <a:rPr lang="en-US" sz="2600" dirty="0"/>
              <a:t> &gt; </a:t>
            </a:r>
            <a:r>
              <a:rPr lang="en-US" sz="2600" i="1" dirty="0" smtClean="0"/>
              <a:t>HR </a:t>
            </a:r>
            <a:r>
              <a:rPr lang="en-US" sz="2600" i="1" dirty="0"/>
              <a:t>Reports </a:t>
            </a:r>
            <a:r>
              <a:rPr lang="en-US" sz="2600" dirty="0"/>
              <a:t>&gt; </a:t>
            </a:r>
            <a:r>
              <a:rPr lang="en-US" sz="2600" i="1" dirty="0" smtClean="0"/>
              <a:t>Employee Time </a:t>
            </a:r>
            <a:r>
              <a:rPr lang="en-US" sz="2600" dirty="0" smtClean="0"/>
              <a:t>Verification</a:t>
            </a:r>
          </a:p>
          <a:p>
            <a:pPr marL="3089275" lvl="1" indent="-346075">
              <a:spcBef>
                <a:spcPts val="0"/>
              </a:spcBef>
              <a:spcAft>
                <a:spcPts val="1800"/>
              </a:spcAft>
            </a:pPr>
            <a:r>
              <a:rPr lang="en-US" sz="2600" dirty="0" smtClean="0"/>
              <a:t>Use Time Approval Group ID</a:t>
            </a:r>
          </a:p>
          <a:p>
            <a:pPr marL="3089275" lvl="1" indent="-396875">
              <a:spcBef>
                <a:spcPts val="0"/>
              </a:spcBef>
            </a:pPr>
            <a:r>
              <a:rPr lang="en-US" sz="2600" dirty="0" smtClean="0"/>
              <a:t>Group List – Group ID Lookup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 Time Verification Report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2705837"/>
            <a:ext cx="2296236" cy="40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0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09600" y="1995488"/>
            <a:ext cx="3962400" cy="4362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Main Report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Payable Time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Reported Time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/>
              <a:t>Status:</a:t>
            </a:r>
            <a:endParaRPr lang="en-US" sz="2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TP (Taken by Payroll)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ES (Estimated)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NA (Needs Approval)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Time Verification </a:t>
            </a:r>
            <a:r>
              <a:rPr lang="en-US" dirty="0" smtClean="0"/>
              <a:t>Report — Report Options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095" y="2343714"/>
            <a:ext cx="7961905" cy="4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81000" y="2438400"/>
            <a:ext cx="11049000" cy="1295399"/>
          </a:xfrm>
        </p:spPr>
        <p:txBody>
          <a:bodyPr/>
          <a:lstStyle/>
          <a:p>
            <a:r>
              <a:rPr lang="en-US" sz="2800" dirty="0" smtClean="0"/>
              <a:t>Shows time changes in prior pay periods and future dated time entries.</a:t>
            </a:r>
            <a:endParaRPr lang="en-US" sz="2800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Prior Pay Period and Future Dated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0" y="3608592"/>
            <a:ext cx="12103939" cy="202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2800" dirty="0" smtClean="0"/>
              <a:t>Replaces payable time status with estimated gross pay.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Payable Time with Est $$$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45" y="3276600"/>
            <a:ext cx="10709709" cy="14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FJaDm720FU"/>
          <p:cNvPicPr>
            <a:picLocks noGrp="1" noRot="1" noChangeAspect="1"/>
          </p:cNvPicPr>
          <p:nvPr>
            <p:ph sz="quarter" idx="1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1200" y="1995488"/>
            <a:ext cx="8229600" cy="462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Overtime Changes – 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Can </a:t>
            </a:r>
            <a:r>
              <a:rPr lang="en-US" dirty="0"/>
              <a:t>be run anytime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Real time data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Run after time entry deadlines to verify employee time entry and supervisor approval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Use to compare to Cost Center Data during payroll processing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Time Verification Report — Timeline </a:t>
            </a:r>
            <a:r>
              <a:rPr lang="en-US" dirty="0" smtClean="0"/>
              <a:t>for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762000" y="2057400"/>
            <a:ext cx="10515600" cy="4800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Entries that Need Approval are highlighted in yellow.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/>
              <a:t>Managers can review to check for appointment data and verify time entry.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Identifies those without time entries for reminders. </a:t>
            </a:r>
          </a:p>
          <a:p>
            <a:pPr lvl="1">
              <a:spcBef>
                <a:spcPts val="0"/>
              </a:spcBef>
            </a:pPr>
            <a:endParaRPr lang="en-US" sz="2400" dirty="0"/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 marL="457200" lvl="1" indent="0">
              <a:spcBef>
                <a:spcPts val="0"/>
              </a:spcBef>
              <a:buNone/>
            </a:pPr>
            <a:endParaRPr lang="en-US" sz="2400" dirty="0"/>
          </a:p>
          <a:p>
            <a:pPr marL="457200" lvl="1" indent="0">
              <a:spcBef>
                <a:spcPts val="0"/>
              </a:spcBef>
              <a:buNone/>
            </a:pPr>
            <a:endParaRPr lang="en-US" sz="2400" dirty="0" smtClean="0"/>
          </a:p>
          <a:p>
            <a:pPr lvl="1"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Training Guide: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omni.training.fsu.edu/content/download/5639/36605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Time Verification Report — Tips </a:t>
            </a:r>
            <a:r>
              <a:rPr lang="en-US" dirty="0" smtClean="0"/>
              <a:t>for Review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962400"/>
            <a:ext cx="6858000" cy="14507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023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11049000" cy="4222750"/>
          </a:xfrm>
        </p:spPr>
        <p:txBody>
          <a:bodyPr/>
          <a:lstStyle/>
          <a:p>
            <a:r>
              <a:rPr lang="en-US" sz="3000" dirty="0" smtClean="0"/>
              <a:t>Navigation</a:t>
            </a:r>
            <a:r>
              <a:rPr lang="en-US" sz="3000" dirty="0"/>
              <a:t>: </a:t>
            </a:r>
            <a:r>
              <a:rPr lang="en-US" sz="3000" i="1" dirty="0"/>
              <a:t>myFSU</a:t>
            </a:r>
            <a:r>
              <a:rPr lang="en-US" sz="3000" dirty="0"/>
              <a:t>  &gt; </a:t>
            </a:r>
            <a:r>
              <a:rPr lang="en-US" sz="3000" i="1" dirty="0"/>
              <a:t>BI</a:t>
            </a:r>
            <a:r>
              <a:rPr lang="en-US" sz="3000" dirty="0"/>
              <a:t> &gt; </a:t>
            </a:r>
            <a:r>
              <a:rPr lang="en-US" sz="3000" i="1" dirty="0"/>
              <a:t>Dashboards </a:t>
            </a:r>
            <a:r>
              <a:rPr lang="en-US" sz="3000" dirty="0"/>
              <a:t>&gt; </a:t>
            </a:r>
            <a:r>
              <a:rPr lang="en-US" sz="3000" i="1" dirty="0"/>
              <a:t>HR Reports </a:t>
            </a:r>
            <a:r>
              <a:rPr lang="en-US" sz="3000" dirty="0"/>
              <a:t>&gt; </a:t>
            </a:r>
            <a:r>
              <a:rPr lang="en-US" sz="3000" i="1" dirty="0" smtClean="0"/>
              <a:t>Cost Center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Center Report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05" y="2861500"/>
            <a:ext cx="4276190" cy="3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Center Report — Timeline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493843"/>
              </p:ext>
            </p:extLst>
          </p:nvPr>
        </p:nvGraphicFramePr>
        <p:xfrm>
          <a:off x="2844800" y="1905000"/>
          <a:ext cx="6502400" cy="4572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Thursday</a:t>
                      </a:r>
                    </a:p>
                    <a:p>
                      <a:pPr algn="ctr"/>
                      <a:r>
                        <a:rPr lang="en-US" dirty="0" smtClean="0"/>
                        <a:t>(Last</a:t>
                      </a:r>
                      <a:r>
                        <a:rPr lang="en-US" baseline="0" dirty="0" smtClean="0"/>
                        <a:t> Day of Pay Period)</a:t>
                      </a:r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Friday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Monday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Tuesday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Time Entry Deadline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/>
                        <a:t>Noon – Time Approval Deadline</a:t>
                      </a:r>
                    </a:p>
                    <a:p>
                      <a:pPr algn="ctr"/>
                      <a:endParaRPr lang="en-US" b="1" baseline="0" dirty="0" smtClean="0"/>
                    </a:p>
                    <a:p>
                      <a:pPr algn="ctr"/>
                      <a:endParaRPr lang="en-US" b="1" baseline="0" dirty="0" smtClean="0"/>
                    </a:p>
                    <a:p>
                      <a:pPr algn="ctr"/>
                      <a:endParaRPr lang="en-US" b="1" baseline="0" dirty="0" smtClean="0"/>
                    </a:p>
                    <a:p>
                      <a:pPr algn="ctr"/>
                      <a:r>
                        <a:rPr lang="en-US" b="1" baseline="0" dirty="0" smtClean="0"/>
                        <a:t>Cost Center Version 1 released </a:t>
                      </a:r>
                    </a:p>
                    <a:p>
                      <a:pPr algn="ctr"/>
                      <a:r>
                        <a:rPr lang="en-US" b="1" baseline="0" dirty="0" smtClean="0"/>
                        <a:t>(approximately 2pm)</a:t>
                      </a:r>
                    </a:p>
                    <a:p>
                      <a:pPr algn="ctr"/>
                      <a:endParaRPr lang="en-US" b="1" baseline="0" dirty="0" smtClean="0"/>
                    </a:p>
                    <a:p>
                      <a:pPr algn="ctr"/>
                      <a:endParaRPr lang="en-US" b="1" baseline="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Cost Center Version 2 released</a:t>
                      </a:r>
                    </a:p>
                    <a:p>
                      <a:pPr algn="ctr"/>
                      <a:r>
                        <a:rPr lang="en-US" b="1" baseline="0" dirty="0" smtClean="0"/>
                        <a:t>(approximately 8am)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="1" u="none" baseline="0" dirty="0" smtClean="0"/>
                        <a:t>10:30am </a:t>
                      </a:r>
                      <a:r>
                        <a:rPr lang="en-US" b="0" baseline="0" dirty="0" smtClean="0"/>
                        <a:t>Deadline for corrections and FSU Service Center Cases</a:t>
                      </a:r>
                      <a:endParaRPr lang="en-US" b="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Final Cost Center Released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0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762000" y="3429000"/>
            <a:ext cx="10820400" cy="32004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 </a:t>
            </a:r>
            <a:r>
              <a:rPr lang="en-US" sz="2400" dirty="0"/>
              <a:t>– Employee </a:t>
            </a:r>
            <a:r>
              <a:rPr lang="en-US" sz="2400" dirty="0" smtClean="0"/>
              <a:t>was on </a:t>
            </a:r>
            <a:r>
              <a:rPr lang="en-US" sz="2400" dirty="0"/>
              <a:t>the preceding cost center report and is no longer present in the same </a:t>
            </a:r>
            <a:r>
              <a:rPr lang="en-US" sz="2400" dirty="0" smtClean="0"/>
              <a:t>status. </a:t>
            </a:r>
          </a:p>
          <a:p>
            <a:pPr>
              <a:buClr>
                <a:schemeClr val="tx1"/>
              </a:buClr>
            </a:pPr>
            <a:r>
              <a:rPr lang="en-US" sz="2400" dirty="0" smtClean="0">
                <a:solidFill>
                  <a:srgbClr val="00B050"/>
                </a:solidFill>
              </a:rPr>
              <a:t>Green</a:t>
            </a:r>
            <a:r>
              <a:rPr lang="en-US" sz="2400" dirty="0" smtClean="0"/>
              <a:t> – Employee was not present on preceding cost center report or is now present in a different status. </a:t>
            </a:r>
          </a:p>
          <a:p>
            <a:pPr>
              <a:buClr>
                <a:schemeClr val="tx1"/>
              </a:buClr>
            </a:pPr>
            <a:r>
              <a:rPr lang="en-US" sz="24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FF00"/>
                </a:solidFill>
              </a:rPr>
              <a:t>Yellow</a:t>
            </a:r>
            <a:r>
              <a:rPr lang="en-US" sz="2400" dirty="0" smtClean="0"/>
              <a:t> – Employee was on previous cost center report, but hours or earnings have changed. 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</a:rPr>
              <a:t>Red arrows </a:t>
            </a:r>
            <a:r>
              <a:rPr lang="en-US" sz="2400" dirty="0"/>
              <a:t>– Decrease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0000FF"/>
                </a:solidFill>
              </a:rPr>
              <a:t>Blue arrows </a:t>
            </a:r>
            <a:r>
              <a:rPr lang="en-US" sz="2400" dirty="0"/>
              <a:t>– Increase</a:t>
            </a:r>
          </a:p>
          <a:p>
            <a:endParaRPr lang="en-US" sz="2200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5504"/>
            <a:ext cx="10972800" cy="852488"/>
          </a:xfrm>
        </p:spPr>
        <p:txBody>
          <a:bodyPr/>
          <a:lstStyle/>
          <a:p>
            <a:pPr>
              <a:tabLst>
                <a:tab pos="8118475" algn="l"/>
              </a:tabLst>
            </a:pPr>
            <a:r>
              <a:rPr lang="en-US" dirty="0"/>
              <a:t>Cost Center Report — </a:t>
            </a:r>
            <a:r>
              <a:rPr lang="en-US" dirty="0" smtClean="0"/>
              <a:t>Indicators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079" y="1690662"/>
            <a:ext cx="9819842" cy="163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762000" y="1920876"/>
            <a:ext cx="10515600" cy="4800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Current Run vs. Previous Final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Compares the current pay period’s most recent calculation to final for the prior payroll period.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/>
              <a:t>Summary by Earnings Code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Shows total number of hours and earnings for each earnings code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Compares totals to last payroll run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b="1" dirty="0" smtClean="0"/>
              <a:t>Current Payroll Differences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Version 1 – Current pay period’s initial calculation to prior period’s final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Version 2 – Comparison between version 1 and version 2</a:t>
            </a:r>
          </a:p>
          <a:p>
            <a:pPr lvl="1">
              <a:spcBef>
                <a:spcPts val="0"/>
              </a:spcBef>
            </a:pPr>
            <a:r>
              <a:rPr lang="en-US" sz="2200" dirty="0"/>
              <a:t>Final Version – Comparison between version 2 and </a:t>
            </a:r>
            <a:r>
              <a:rPr lang="en-US" sz="2200" dirty="0" smtClean="0"/>
              <a:t>final</a:t>
            </a:r>
          </a:p>
          <a:p>
            <a:pPr marL="914400" lvl="2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Center Report — Options</a:t>
            </a:r>
          </a:p>
        </p:txBody>
      </p:sp>
    </p:spTree>
    <p:extLst>
      <p:ext uri="{BB962C8B-B14F-4D97-AF65-F5344CB8AC3E}">
        <p14:creationId xmlns:p14="http://schemas.microsoft.com/office/powerpoint/2010/main" val="7301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1828800"/>
            <a:ext cx="10515600" cy="45275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Displays final payroll costs once payroll is confirmed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Prior to paycheck issue date, get Dean, Director, or Department Head signature.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Keep in department files.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If corrections are still required, note case number on report.</a:t>
            </a:r>
          </a:p>
          <a:p>
            <a:pPr marL="914400" lvl="2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Center Report — Payroll </a:t>
            </a:r>
            <a:r>
              <a:rPr lang="en-US" dirty="0" smtClean="0"/>
              <a:t>Certification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003800"/>
            <a:ext cx="11898037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762000" y="2267666"/>
            <a:ext cx="11074400" cy="390453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400" dirty="0" smtClean="0"/>
              <a:t>Report shows all current charges, corrections made to prior pay periods will appear on the report. 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400" dirty="0" smtClean="0"/>
              <a:t>Check Employee Time Verification and Review Paycheck Summary for more details.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400" dirty="0" smtClean="0"/>
              <a:t>Time entries not approved prior to payroll calculation will not appear on the report.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400" dirty="0" smtClean="0"/>
              <a:t>10:30am Monday – Deadline for FSU Service Center Cases and time corrections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Training </a:t>
            </a:r>
            <a:r>
              <a:rPr lang="en-US" sz="2400" dirty="0" smtClean="0"/>
              <a:t>Guide: </a:t>
            </a:r>
            <a:r>
              <a:rPr lang="en-US" sz="2100" dirty="0" smtClean="0">
                <a:hlinkClick r:id="rId2"/>
              </a:rPr>
              <a:t>http</a:t>
            </a:r>
            <a:r>
              <a:rPr lang="en-US" sz="2100" dirty="0">
                <a:hlinkClick r:id="rId2"/>
              </a:rPr>
              <a:t>://</a:t>
            </a:r>
            <a:r>
              <a:rPr lang="en-US" sz="2100" dirty="0" smtClean="0">
                <a:hlinkClick r:id="rId2"/>
              </a:rPr>
              <a:t>hr.fsu.edu/PDF/Publications/training/RunningtheCostCenterReport.pdf</a:t>
            </a:r>
            <a:r>
              <a:rPr lang="en-US" sz="2100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977106"/>
            <a:ext cx="10972800" cy="852488"/>
          </a:xfrm>
        </p:spPr>
        <p:txBody>
          <a:bodyPr/>
          <a:lstStyle/>
          <a:p>
            <a:r>
              <a:rPr lang="en-US" dirty="0"/>
              <a:t>Cost Center Report — Tips </a:t>
            </a:r>
            <a:r>
              <a:rPr lang="en-US" dirty="0" smtClean="0"/>
              <a:t>for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68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Pay Period J (10/21/16-11/03/16) –1 day early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Time entry due: 11/02/16; Approval due: 11/3/2016</a:t>
            </a:r>
          </a:p>
          <a:p>
            <a:r>
              <a:rPr lang="en-US" dirty="0" smtClean="0"/>
              <a:t>Pay Period K (11/04/16-11/17/16 ) – 2 days early 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Time entry due: </a:t>
            </a:r>
            <a:r>
              <a:rPr lang="en-US" dirty="0" smtClean="0"/>
              <a:t>11/15/16</a:t>
            </a:r>
            <a:r>
              <a:rPr lang="en-US" dirty="0"/>
              <a:t>; </a:t>
            </a:r>
            <a:r>
              <a:rPr lang="en-US" dirty="0" smtClean="0"/>
              <a:t>Approval due: 11/16/2016</a:t>
            </a:r>
            <a:endParaRPr lang="en-US" dirty="0"/>
          </a:p>
          <a:p>
            <a:r>
              <a:rPr lang="en-US" dirty="0" smtClean="0"/>
              <a:t>Pay Period M (12/02/16-12/15/16) –  1 day early</a:t>
            </a:r>
          </a:p>
          <a:p>
            <a:pPr lvl="1"/>
            <a:r>
              <a:rPr lang="en-US" dirty="0"/>
              <a:t>Time entry due: </a:t>
            </a:r>
            <a:r>
              <a:rPr lang="en-US" dirty="0" smtClean="0"/>
              <a:t>12/14/16</a:t>
            </a:r>
            <a:r>
              <a:rPr lang="en-US" dirty="0"/>
              <a:t>; </a:t>
            </a:r>
            <a:r>
              <a:rPr lang="en-US" dirty="0" smtClean="0"/>
              <a:t>Approval due: 12/15/16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Accelerated Payrolls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0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69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Pay Period N (12/16/16- 12/29/16) –  </a:t>
            </a:r>
            <a:r>
              <a:rPr lang="en-US" dirty="0" smtClean="0"/>
              <a:t>6 business days early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Appointment paperwork deadline: 12/02/16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Time </a:t>
            </a:r>
            <a:r>
              <a:rPr lang="en-US" dirty="0"/>
              <a:t>entry due: </a:t>
            </a:r>
            <a:r>
              <a:rPr lang="en-US" dirty="0" smtClean="0"/>
              <a:t>12/21/16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Approval </a:t>
            </a:r>
            <a:r>
              <a:rPr lang="en-US" dirty="0"/>
              <a:t>due: </a:t>
            </a:r>
            <a:r>
              <a:rPr lang="en-US" dirty="0" smtClean="0"/>
              <a:t>10am on 12/22/2016 </a:t>
            </a:r>
          </a:p>
          <a:p>
            <a:pPr lvl="1">
              <a:spcAft>
                <a:spcPts val="1200"/>
              </a:spcAft>
            </a:pPr>
            <a:r>
              <a:rPr lang="en-US" b="1" dirty="0" smtClean="0"/>
              <a:t>Preliminary Cost Center issued: 12pm on 12/22/16</a:t>
            </a:r>
          </a:p>
          <a:p>
            <a:pPr lvl="1">
              <a:spcAft>
                <a:spcPts val="1200"/>
              </a:spcAft>
            </a:pPr>
            <a:r>
              <a:rPr lang="en-US" b="1" dirty="0" smtClean="0"/>
              <a:t>Service Center Case deadline: 4pm on 12/22/16</a:t>
            </a:r>
          </a:p>
          <a:p>
            <a:pPr lvl="1"/>
            <a:r>
              <a:rPr lang="en-US" dirty="0" smtClean="0"/>
              <a:t>Final Cost Center issued: 12/23/16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Accelerated Payrolls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2133600"/>
            <a:ext cx="10515600" cy="4222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Human Resources &amp; University Leaders worked to: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Minimize</a:t>
            </a:r>
            <a:r>
              <a:rPr lang="en-US" dirty="0" smtClean="0"/>
              <a:t> the impact on our employees.</a:t>
            </a:r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Focus on </a:t>
            </a:r>
            <a:r>
              <a:rPr lang="en-US" sz="3200" b="1" dirty="0" smtClean="0"/>
              <a:t>fair</a:t>
            </a:r>
            <a:r>
              <a:rPr lang="en-US" dirty="0" smtClean="0"/>
              <a:t> and </a:t>
            </a:r>
            <a:r>
              <a:rPr lang="en-US" sz="3200" b="1" dirty="0" smtClean="0"/>
              <a:t>consistent</a:t>
            </a:r>
            <a:r>
              <a:rPr lang="en-US" dirty="0" smtClean="0"/>
              <a:t> treatment across departments &amp; within job codes.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Many things won’t change</a:t>
            </a:r>
            <a:r>
              <a:rPr lang="en-US" sz="2400" dirty="0" smtClean="0"/>
              <a:t> (even for employees becoming overtime eligible)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FSU’s Approach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95400" y="5410200"/>
          <a:ext cx="9296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72595827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04293745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5227917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5941992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8982587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437508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82F40"/>
                          </a:solidFill>
                        </a:rPr>
                        <a:t>Benefits</a:t>
                      </a:r>
                      <a:endParaRPr lang="en-US" sz="2000" dirty="0">
                        <a:solidFill>
                          <a:srgbClr val="782F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82F40"/>
                          </a:solidFill>
                        </a:rPr>
                        <a:t>Retirement</a:t>
                      </a:r>
                      <a:endParaRPr lang="en-US" sz="2000" dirty="0">
                        <a:solidFill>
                          <a:srgbClr val="782F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82F40"/>
                          </a:solidFill>
                        </a:rPr>
                        <a:t>Pay Plan</a:t>
                      </a:r>
                      <a:endParaRPr lang="en-US" sz="2000" dirty="0">
                        <a:solidFill>
                          <a:srgbClr val="782F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82F40"/>
                          </a:solidFill>
                        </a:rPr>
                        <a:t>Job</a:t>
                      </a:r>
                      <a:r>
                        <a:rPr lang="en-US" sz="2000" baseline="0" dirty="0" smtClean="0">
                          <a:solidFill>
                            <a:srgbClr val="782F40"/>
                          </a:solidFill>
                        </a:rPr>
                        <a:t> Duties</a:t>
                      </a:r>
                      <a:endParaRPr lang="en-US" sz="2000" dirty="0">
                        <a:solidFill>
                          <a:srgbClr val="782F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82F40"/>
                          </a:solidFill>
                        </a:rPr>
                        <a:t>Union</a:t>
                      </a:r>
                      <a:r>
                        <a:rPr lang="en-US" sz="2000" baseline="0" dirty="0" smtClean="0">
                          <a:solidFill>
                            <a:srgbClr val="782F40"/>
                          </a:solidFill>
                        </a:rPr>
                        <a:t> Status</a:t>
                      </a:r>
                      <a:endParaRPr lang="en-US" sz="2000" dirty="0">
                        <a:solidFill>
                          <a:srgbClr val="782F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82F40"/>
                          </a:solidFill>
                        </a:rPr>
                        <a:t>Leave Accrual</a:t>
                      </a:r>
                      <a:endParaRPr lang="en-US" sz="2000" dirty="0">
                        <a:solidFill>
                          <a:srgbClr val="782F4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09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8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70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0" y="3378012"/>
            <a:ext cx="12192000" cy="16764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782F40"/>
                </a:solidFill>
              </a:rPr>
              <a:t>Margaret </a:t>
            </a:r>
            <a:r>
              <a:rPr lang="en-US" sz="3600" dirty="0" smtClean="0">
                <a:solidFill>
                  <a:srgbClr val="782F40"/>
                </a:solidFill>
              </a:rPr>
              <a:t>Partain, Evelynn Steffen, &amp; </a:t>
            </a:r>
            <a:r>
              <a:rPr lang="en-US" sz="3600" dirty="0">
                <a:solidFill>
                  <a:srgbClr val="782F40"/>
                </a:solidFill>
              </a:rPr>
              <a:t>Rhonda </a:t>
            </a:r>
            <a:r>
              <a:rPr lang="en-US" sz="3600" dirty="0" smtClean="0">
                <a:solidFill>
                  <a:srgbClr val="782F40"/>
                </a:solidFill>
              </a:rPr>
              <a:t>Reynolds</a:t>
            </a:r>
            <a:endParaRPr lang="en-US" sz="3600" dirty="0">
              <a:solidFill>
                <a:srgbClr val="782F40"/>
              </a:solidFill>
            </a:endParaRPr>
          </a:p>
          <a:p>
            <a:pPr algn="ctr"/>
            <a:r>
              <a:rPr lang="en-US" sz="3200" dirty="0" smtClean="0">
                <a:solidFill>
                  <a:srgbClr val="782F40"/>
                </a:solidFill>
              </a:rPr>
              <a:t>Payroll Services</a:t>
            </a:r>
            <a:endParaRPr lang="en-US" sz="3200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14400" y="1269827"/>
            <a:ext cx="10515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Payroll Updates &amp; Reminders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Services - Tax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71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82F40"/>
                </a:solidFill>
              </a:rPr>
              <a:t>Margaret Partain and Evelynn Steffen</a:t>
            </a:r>
            <a:endParaRPr lang="en-US" sz="3600" dirty="0">
              <a:solidFill>
                <a:srgbClr val="782F40"/>
              </a:solidFill>
            </a:endParaRPr>
          </a:p>
          <a:p>
            <a:pPr algn="ctr"/>
            <a:r>
              <a:rPr lang="en-US" sz="3600" i="1" dirty="0" smtClean="0">
                <a:solidFill>
                  <a:srgbClr val="782F40"/>
                </a:solidFill>
              </a:rPr>
              <a:t>Nonresident Alien Tax Specialists</a:t>
            </a:r>
            <a:endParaRPr lang="en-US" sz="3600" i="1" dirty="0">
              <a:solidFill>
                <a:srgbClr val="782F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209800"/>
            <a:ext cx="10515600" cy="41465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Non-employee payments to foreign </a:t>
            </a:r>
            <a:r>
              <a:rPr lang="en-US" dirty="0"/>
              <a:t>n</a:t>
            </a:r>
            <a:r>
              <a:rPr lang="en-US" dirty="0" smtClean="0"/>
              <a:t>ationals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Contact Payroll-Tax (</a:t>
            </a:r>
            <a:r>
              <a:rPr lang="en-US" dirty="0" smtClean="0">
                <a:hlinkClick r:id="rId2"/>
              </a:rPr>
              <a:t>CTL-Payroll-Tax@admin.fsu.edu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New class available in spring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NRA’s entering and/or leaving the U.S.?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Notify Payroll-Tax </a:t>
            </a: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CTL-Payroll-Tax@admin.fsu.edu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3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Nonresident Aliens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Update mailing address in OMNI HR by 1/2/17 to be used on 2016 W2 form.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Update </a:t>
            </a:r>
            <a:r>
              <a:rPr lang="en-US" dirty="0"/>
              <a:t>p</a:t>
            </a:r>
            <a:r>
              <a:rPr lang="en-US" dirty="0" smtClean="0"/>
              <a:t>referred email address to receive important tax related email notifications.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Consent to receive W2 form electronically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Terminated employees have access to retrieve W2 information through May 1</a:t>
            </a:r>
            <a:r>
              <a:rPr lang="en-US" baseline="30000" dirty="0" smtClean="0"/>
              <a:t>st</a:t>
            </a:r>
            <a:r>
              <a:rPr lang="en-US" dirty="0" smtClean="0"/>
              <a:t> of the calendar year following the year of termination </a:t>
            </a:r>
          </a:p>
          <a:p>
            <a:pPr lvl="3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Year-End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79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Services - Accounting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74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782F40"/>
                </a:solidFill>
              </a:rPr>
              <a:t>Rhonda Reynolds</a:t>
            </a:r>
          </a:p>
          <a:p>
            <a:pPr algn="ctr"/>
            <a:r>
              <a:rPr lang="en-US" sz="3600" i="1" dirty="0" smtClean="0">
                <a:solidFill>
                  <a:srgbClr val="782F40"/>
                </a:solidFill>
              </a:rPr>
              <a:t>Accounting Specialist</a:t>
            </a:r>
            <a:endParaRPr lang="en-US" sz="3600" i="1" dirty="0">
              <a:solidFill>
                <a:srgbClr val="782F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209800"/>
            <a:ext cx="10515600" cy="451167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Payroll Accounting is launching an electronic form and approval process to replace the Retro-Distribution of Funding (RDF) paper form.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new process will improve</a:t>
            </a:r>
          </a:p>
          <a:p>
            <a:pPr lvl="2"/>
            <a:r>
              <a:rPr lang="en-US" dirty="0" smtClean="0"/>
              <a:t>efficiency in the workflow</a:t>
            </a:r>
            <a:r>
              <a:rPr lang="en-US" dirty="0"/>
              <a:t> </a:t>
            </a:r>
            <a:r>
              <a:rPr lang="en-US" dirty="0" smtClean="0"/>
              <a:t>approval process</a:t>
            </a:r>
          </a:p>
          <a:p>
            <a:pPr lvl="2"/>
            <a:r>
              <a:rPr lang="en-US" dirty="0" smtClean="0"/>
              <a:t>accuracy in the completion of the form</a:t>
            </a:r>
          </a:p>
          <a:p>
            <a:pPr lvl="2"/>
            <a:r>
              <a:rPr lang="en-US" dirty="0" smtClean="0"/>
              <a:t>initiative to go paperless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eRDFs (Electronic Retroactive Distribution of Funding)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7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514600"/>
            <a:ext cx="10515600" cy="420687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The user will select the employee ID, Record #, and dates affected by the eRDF and the form will populate the total wages involved with the transaction.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dirty="0" smtClean="0"/>
              <a:t>The user will enter the new funding source and percentage and/or amount of change.</a:t>
            </a:r>
          </a:p>
          <a:p>
            <a:pPr marL="0" indent="0">
              <a:buNone/>
            </a:pPr>
            <a:endParaRPr lang="en-US" sz="18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sz="3200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eRDFs (Electronic Retroactive Distribution of Funding)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40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eRDF</a:t>
            </a:r>
            <a:r>
              <a:rPr lang="en-US" dirty="0"/>
              <a:t>s</a:t>
            </a:r>
            <a:r>
              <a:rPr lang="en-US" dirty="0" smtClean="0"/>
              <a:t> (Electronic Retroactive Distribution of Funding)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447800" y="2209800"/>
            <a:ext cx="8686800" cy="3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eRDF</a:t>
            </a:r>
            <a:r>
              <a:rPr lang="en-US" dirty="0"/>
              <a:t>s</a:t>
            </a:r>
            <a:r>
              <a:rPr lang="en-US" dirty="0" smtClean="0"/>
              <a:t> (Electronic Retroactive Distribution of Funding)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066800" y="1804738"/>
            <a:ext cx="10082262" cy="47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1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79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eRDF</a:t>
            </a:r>
            <a:r>
              <a:rPr lang="en-US" dirty="0"/>
              <a:t>s</a:t>
            </a:r>
            <a:r>
              <a:rPr lang="en-US" dirty="0" smtClean="0"/>
              <a:t> (Electronic Retroactive Distribution of Funding)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The form will follow the same approval process as ePAF.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62" y="2971800"/>
            <a:ext cx="999047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81000" y="2133600"/>
            <a:ext cx="11734800" cy="3733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b="1" dirty="0" smtClean="0">
                <a:solidFill>
                  <a:srgbClr val="782F40"/>
                </a:solidFill>
              </a:rPr>
              <a:t>All</a:t>
            </a:r>
            <a:r>
              <a:rPr lang="en-US" sz="2800" dirty="0" smtClean="0"/>
              <a:t> </a:t>
            </a:r>
            <a:r>
              <a:rPr lang="en-US" sz="2800" dirty="0"/>
              <a:t>employees </a:t>
            </a:r>
            <a:r>
              <a:rPr lang="en-US" b="1" dirty="0"/>
              <a:t>contribute</a:t>
            </a:r>
            <a:r>
              <a:rPr lang="en-US" sz="2800" dirty="0"/>
              <a:t> to the University’s mission.</a:t>
            </a:r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/>
              <a:t>FLSA classification is NOT a status symbol; it </a:t>
            </a:r>
            <a:r>
              <a:rPr lang="en-US" sz="2200" dirty="0" smtClean="0"/>
              <a:t>is just </a:t>
            </a:r>
            <a:r>
              <a:rPr lang="en-US" sz="2200" dirty="0"/>
              <a:t>a federal wage and hour law requirement</a:t>
            </a:r>
            <a:r>
              <a:rPr lang="en-US" sz="2200" dirty="0" smtClean="0"/>
              <a:t>.</a:t>
            </a:r>
          </a:p>
          <a:p>
            <a:pPr marL="1260475" lvl="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b="1" dirty="0">
                <a:solidFill>
                  <a:srgbClr val="782F40"/>
                </a:solidFill>
              </a:rPr>
              <a:t>All</a:t>
            </a:r>
            <a:r>
              <a:rPr lang="en-US" sz="2800" dirty="0">
                <a:solidFill>
                  <a:prstClr val="black"/>
                </a:solidFill>
              </a:rPr>
              <a:t> employees are </a:t>
            </a:r>
            <a:r>
              <a:rPr lang="en-US" b="1" dirty="0">
                <a:solidFill>
                  <a:prstClr val="black"/>
                </a:solidFill>
              </a:rPr>
              <a:t>important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marL="1431925" lvl="1">
              <a:spcBef>
                <a:spcPts val="0"/>
              </a:spcBef>
              <a:spcAft>
                <a:spcPts val="3000"/>
              </a:spcAft>
            </a:pPr>
            <a:r>
              <a:rPr lang="en-US" sz="2200" dirty="0">
                <a:solidFill>
                  <a:prstClr val="black"/>
                </a:solidFill>
              </a:rPr>
              <a:t>Without the work each of our employees performs, FSU could not operate and grow</a:t>
            </a:r>
            <a:r>
              <a:rPr lang="en-US" sz="2200" dirty="0" smtClean="0">
                <a:solidFill>
                  <a:prstClr val="black"/>
                </a:solidFill>
              </a:rPr>
              <a:t>.</a:t>
            </a:r>
            <a:endParaRPr lang="en-US" sz="2200" dirty="0" smtClean="0"/>
          </a:p>
          <a:p>
            <a:pPr marL="1717675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b="1" dirty="0" smtClean="0">
                <a:solidFill>
                  <a:srgbClr val="782F40"/>
                </a:solidFill>
              </a:rPr>
              <a:t>All</a:t>
            </a:r>
            <a:r>
              <a:rPr lang="en-US" sz="2800" dirty="0" smtClean="0"/>
              <a:t> employees together </a:t>
            </a:r>
            <a:r>
              <a:rPr lang="en-US" b="1" dirty="0" smtClean="0"/>
              <a:t>make our community great</a:t>
            </a:r>
            <a:r>
              <a:rPr lang="en-US" sz="2800" dirty="0" smtClean="0"/>
              <a:t>.</a:t>
            </a:r>
          </a:p>
          <a:p>
            <a:pPr marL="2225675" lvl="1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Employees in all FLSA categories will be given opportunities to develop professionally.</a:t>
            </a:r>
            <a:endParaRPr lang="en-US" dirty="0" smtClean="0"/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FSU’s Philosophy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80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209800"/>
            <a:ext cx="10515600" cy="451167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Users will need one of the following security roles to have the ability to enter and/or approve eRDF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FSU_PR_DEPARTMENT_USER	(enter or view)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FSU_SS_MANAGER			(approve)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FSU_HR_SRESEARCH (Sponsored Research use only) (approve)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New Role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FSU_PR_DISTRIB_USER (enter or view)</a:t>
            </a:r>
          </a:p>
          <a:p>
            <a:endParaRPr lang="en-US" sz="3200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eRDF</a:t>
            </a:r>
            <a:r>
              <a:rPr lang="en-US" dirty="0"/>
              <a:t>s</a:t>
            </a:r>
            <a:r>
              <a:rPr lang="en-US" dirty="0" smtClean="0"/>
              <a:t> (Electronic Retroactive Distribution of Funding)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9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81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838200" y="2498726"/>
            <a:ext cx="10515600" cy="42227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There will be an email announcing the go-live date along with a job aid.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Payroll will offer a transition period where paper forms will continue to be accepted.</a:t>
            </a:r>
          </a:p>
          <a:p>
            <a:pPr lvl="1"/>
            <a:r>
              <a:rPr lang="en-US" dirty="0" smtClean="0"/>
              <a:t>Training Class will be offered in early 2017.</a:t>
            </a:r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eRDFs (Electronic Retroactive Distribution of Funding)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8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Last fiscal year, the payroll encumbrance calculations were enhanced to include the following: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encumbrance process uses the  funding end date of payroll “Z” for non-C&amp;G sources and funding end date for C&amp;G sources.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Non-C&amp;G are no longer encumbered through June 30</a:t>
            </a:r>
            <a:r>
              <a:rPr lang="en-US" baseline="30000" dirty="0" smtClean="0"/>
              <a:t>th</a:t>
            </a:r>
            <a:r>
              <a:rPr lang="en-US" dirty="0" smtClean="0"/>
              <a:t> of each fiscal year.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Social Security taxes are </a:t>
            </a:r>
            <a:r>
              <a:rPr lang="en-US" dirty="0" smtClean="0"/>
              <a:t>encumbered using the </a:t>
            </a:r>
            <a:r>
              <a:rPr lang="en-US" dirty="0"/>
              <a:t>annual limits for each year associated within the fiscal year.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Encumbrance Calculation Enhancement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Future hired employees are included in the encumbrance calculations.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Future salary changes on job data are included in the encumbrances.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Recurring “Additional Pays” are now being encumbered.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Encumbrance Calculation Enhancement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2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2286000"/>
            <a:ext cx="10515600" cy="4070350"/>
          </a:xfrm>
        </p:spPr>
        <p:txBody>
          <a:bodyPr/>
          <a:lstStyle/>
          <a:p>
            <a:pPr marL="514350" indent="-457200"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The final changes to the encumbrance enhancement will go live in November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The encumbrance calculation for benefits no longer uses the deduction amount on paycheck, but uses the benefit rate tables for each benefit code.</a:t>
            </a:r>
          </a:p>
          <a:p>
            <a:pPr lvl="2">
              <a:spcBef>
                <a:spcPts val="0"/>
              </a:spcBef>
              <a:spcAft>
                <a:spcPts val="2400"/>
              </a:spcAft>
            </a:pPr>
            <a:r>
              <a:rPr lang="en-US" sz="2000" dirty="0" smtClean="0"/>
              <a:t>The process will continue to use the deduction amounts on paychecks for part-time employees.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The calculation of deductions for 9/10 month employees includes the seven double deduction pay periods  but does not include any additional pay periods due to the funding end date.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Encumbrance Calculation Enhancement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For questions related to the eRDF or encumbrance processes, please email Payroll Accounting at CTL-Payroll-Acctg or contact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Debbie Dupree 		644-9431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Rhonda Reynolds		644-9401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Beverly Miller			645-2772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Payroll Accounting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86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body" sz="quarter" idx="10"/>
          </p:nvPr>
        </p:nvSpPr>
        <p:spPr>
          <a:xfrm>
            <a:off x="-12357" y="3200400"/>
            <a:ext cx="12192000" cy="21336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82F40"/>
                </a:solidFill>
              </a:rPr>
              <a:t>Andrew Kapec</a:t>
            </a:r>
          </a:p>
          <a:p>
            <a:pPr algn="ctr"/>
            <a:r>
              <a:rPr lang="en-US" sz="3200" i="1" dirty="0">
                <a:solidFill>
                  <a:srgbClr val="782F40"/>
                </a:solidFill>
              </a:rPr>
              <a:t>Senior HR Specialist</a:t>
            </a:r>
            <a:r>
              <a:rPr lang="en-US" sz="3200" dirty="0">
                <a:solidFill>
                  <a:srgbClr val="782F40"/>
                </a:solidFill>
              </a:rPr>
              <a:t>, Employment &amp; Recruitment</a:t>
            </a:r>
            <a:endParaRPr lang="en-US" sz="3200" i="1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25843" y="1176552"/>
            <a:ext cx="10515600" cy="7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Employment &amp; Recruitment Update</a:t>
            </a:r>
          </a:p>
        </p:txBody>
      </p:sp>
    </p:spTree>
    <p:extLst>
      <p:ext uri="{BB962C8B-B14F-4D97-AF65-F5344CB8AC3E}">
        <p14:creationId xmlns:p14="http://schemas.microsoft.com/office/powerpoint/2010/main" val="391546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87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 anchor="t"/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The new policy applies to </a:t>
            </a:r>
            <a:r>
              <a:rPr lang="en-US" sz="2600" b="1" dirty="0"/>
              <a:t>all</a:t>
            </a:r>
            <a:r>
              <a:rPr lang="en-US" sz="2600" dirty="0"/>
              <a:t> employees – USPS, A&amp;P, Faculty, and OPS.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Prohibits the employment of relatives in positions where they will have a supervisory relationship with a relative.</a:t>
            </a:r>
          </a:p>
          <a:p>
            <a:pPr>
              <a:spcBef>
                <a:spcPts val="0"/>
              </a:spcBef>
            </a:pPr>
            <a:r>
              <a:rPr lang="en-US" sz="2600" dirty="0"/>
              <a:t>What is a supervisory relationship?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Direct supervisor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Anywhere in the chain-of-command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Includes dotted line reporting. </a:t>
            </a:r>
          </a:p>
          <a:p>
            <a:pPr>
              <a:spcBef>
                <a:spcPts val="0"/>
              </a:spcBef>
            </a:pPr>
            <a:r>
              <a:rPr lang="en-US" sz="2600" dirty="0"/>
              <a:t>Prohibits permitting relatives to control employment and payroll related activities for individuals with whom they are related.</a:t>
            </a:r>
          </a:p>
          <a:p>
            <a:pPr lvl="1">
              <a:spcAft>
                <a:spcPts val="1200"/>
              </a:spcAft>
            </a:pPr>
            <a:endParaRPr lang="en-US" sz="22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of Relatives (Nepotism) Policy</a:t>
            </a:r>
          </a:p>
        </p:txBody>
      </p:sp>
    </p:spTree>
    <p:extLst>
      <p:ext uri="{BB962C8B-B14F-4D97-AF65-F5344CB8AC3E}">
        <p14:creationId xmlns:p14="http://schemas.microsoft.com/office/powerpoint/2010/main" val="21493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88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 anchor="t"/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Exceptions to the policy must be requested by submitting an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Employment of Relatives (Nepotism) Policy Form</a:t>
            </a:r>
            <a:r>
              <a:rPr lang="en-US" sz="2400" dirty="0"/>
              <a:t> to Human Resources</a:t>
            </a:r>
            <a:r>
              <a:rPr lang="en-US" sz="2400" dirty="0" smtClean="0"/>
              <a:t>.</a:t>
            </a:r>
            <a:endParaRPr lang="en-US" sz="2400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What is a “Relative</a:t>
            </a:r>
            <a:r>
              <a:rPr lang="en-US" sz="2400" dirty="0" smtClean="0"/>
              <a:t>”?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200" dirty="0"/>
              <a:t>Related by blood, adoption, marriage (“in-laws” or “step”), or other legal action.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spouses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parents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grandparents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children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grand-children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Siblings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Aunts/uncles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Nieces/nephews</a:t>
            </a:r>
          </a:p>
          <a:p>
            <a:pPr lvl="1">
              <a:spcAft>
                <a:spcPts val="1200"/>
              </a:spcAft>
            </a:pPr>
            <a:endParaRPr lang="en-US" sz="22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of Relatives (Nepotism) Policy</a:t>
            </a:r>
          </a:p>
        </p:txBody>
      </p:sp>
    </p:spTree>
    <p:extLst>
      <p:ext uri="{BB962C8B-B14F-4D97-AF65-F5344CB8AC3E}">
        <p14:creationId xmlns:p14="http://schemas.microsoft.com/office/powerpoint/2010/main" val="123828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89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Ability for third parties to submit </a:t>
            </a:r>
            <a:r>
              <a:rPr lang="en-US" sz="2800" b="1" dirty="0"/>
              <a:t>letters of recommendation</a:t>
            </a:r>
            <a:r>
              <a:rPr lang="en-US" sz="2800" dirty="0"/>
              <a:t> via OMNI HR on behalf of applicants. </a:t>
            </a:r>
            <a:endParaRPr lang="en-US" sz="2400" i="1" dirty="0"/>
          </a:p>
          <a:p>
            <a:pPr marL="0" indent="0">
              <a:buNone/>
            </a:pPr>
            <a:r>
              <a:rPr lang="en-US" sz="2800" i="1" dirty="0"/>
              <a:t>- Applicant's View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Recruiting Improvements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114800"/>
            <a:ext cx="8839200" cy="1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2209800"/>
            <a:ext cx="10896600" cy="41465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</a:pPr>
            <a:r>
              <a:rPr lang="en-US" sz="2800" dirty="0" smtClean="0">
                <a:solidFill>
                  <a:srgbClr val="782F40"/>
                </a:solidFill>
              </a:rPr>
              <a:t>Newly Nonexempt </a:t>
            </a:r>
            <a:r>
              <a:rPr lang="en-US" sz="2800" dirty="0" smtClean="0"/>
              <a:t>(overtime eligible)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rgbClr val="0070C0"/>
                </a:solidFill>
              </a:rPr>
              <a:t>~1,175 </a:t>
            </a:r>
            <a:r>
              <a:rPr lang="en-US" sz="2400" dirty="0" smtClean="0"/>
              <a:t>impacted employees becoming nonexempt.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rgbClr val="0070C0"/>
                </a:solidFill>
              </a:rPr>
              <a:t>46</a:t>
            </a:r>
            <a:r>
              <a:rPr lang="en-US" sz="2400" dirty="0" smtClean="0"/>
              <a:t> Job Codes becoming nonexempt.</a:t>
            </a:r>
          </a:p>
          <a:p>
            <a:pPr lvl="2">
              <a:spcBef>
                <a:spcPts val="0"/>
              </a:spcBef>
              <a:spcAft>
                <a:spcPts val="2400"/>
              </a:spcAft>
            </a:pPr>
            <a:r>
              <a:rPr lang="en-US" sz="2000" dirty="0" smtClean="0"/>
              <a:t>All employees in these codes are nonexempt (even if they make over $913 per week).</a:t>
            </a:r>
            <a:endParaRPr lang="en-US" sz="1600" dirty="0"/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400" b="1" dirty="0" smtClean="0"/>
              <a:t>Pay, leave, and benefits are NOT impacted</a:t>
            </a:r>
            <a:r>
              <a:rPr lang="en-US" sz="2400" dirty="0" smtClean="0"/>
              <a:t>.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Timekeeping: will need to report all time worked &amp; leave taken.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34712"/>
            <a:ext cx="7206024" cy="57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2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Letters of Recommendation </a:t>
            </a:r>
          </a:p>
          <a:p>
            <a:pPr marL="0" indent="0">
              <a:buNone/>
            </a:pPr>
            <a:r>
              <a:rPr lang="en-US" i="1" dirty="0"/>
              <a:t>- Department's View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Recruiting Improvements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71" y="3466635"/>
            <a:ext cx="7652657" cy="30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09600" y="2438400"/>
            <a:ext cx="10972800" cy="3733800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Background Check Portal Improvements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Automatic</a:t>
            </a:r>
            <a:r>
              <a:rPr lang="en-US" sz="2400" dirty="0"/>
              <a:t> </a:t>
            </a:r>
            <a:r>
              <a:rPr lang="en-US" dirty="0"/>
              <a:t>emailing 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Request Forms to HR-ERS for initiation </a:t>
            </a:r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sz="2200" dirty="0"/>
              <a:t>Questionnaires to the department and position supervisor for approval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Questionnaires now only require supervisor signature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New Unadvertised Questionnaire for multiple </a:t>
            </a:r>
            <a:r>
              <a:rPr lang="en-US" dirty="0" smtClean="0"/>
              <a:t>candidates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 History Background Checks</a:t>
            </a:r>
          </a:p>
        </p:txBody>
      </p:sp>
    </p:spTree>
    <p:extLst>
      <p:ext uri="{BB962C8B-B14F-4D97-AF65-F5344CB8AC3E}">
        <p14:creationId xmlns:p14="http://schemas.microsoft.com/office/powerpoint/2010/main" val="80020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914400" y="2209800"/>
            <a:ext cx="10058400" cy="3505200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All </a:t>
            </a:r>
            <a:r>
              <a:rPr lang="en-US" dirty="0"/>
              <a:t>background check forms should be </a:t>
            </a:r>
            <a:r>
              <a:rPr lang="en-US" dirty="0" smtClean="0"/>
              <a:t>completed in </a:t>
            </a:r>
            <a:r>
              <a:rPr lang="en-US" dirty="0"/>
              <a:t>the Portal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Questionnaires for single candidates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Questionnaires for multiple candidates (GA &amp; OPS only)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Request </a:t>
            </a:r>
            <a:r>
              <a:rPr lang="en-US" dirty="0" smtClean="0"/>
              <a:t>Forms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 History Background Checks</a:t>
            </a:r>
          </a:p>
        </p:txBody>
      </p:sp>
    </p:spTree>
    <p:extLst>
      <p:ext uri="{BB962C8B-B14F-4D97-AF65-F5344CB8AC3E}">
        <p14:creationId xmlns:p14="http://schemas.microsoft.com/office/powerpoint/2010/main" val="16606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Overview of new “Specialized” questions on Questionnaire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 History Background Checks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2880824"/>
            <a:ext cx="10439400" cy="361363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44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2286000"/>
            <a:ext cx="10515600" cy="4435476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Background checks are initiated only after the signed Questionnaire is received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Timing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Approval to proceed with hires must be received from </a:t>
            </a:r>
            <a:r>
              <a:rPr lang="en-US" dirty="0" smtClean="0"/>
              <a:t>HR-ERS before: 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Offer of Employment </a:t>
            </a:r>
            <a:r>
              <a:rPr lang="en-US" dirty="0"/>
              <a:t>(Staff, OPS)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Beginning work (Faculty/GAs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Criminal History Background Checks</a:t>
            </a:r>
          </a:p>
        </p:txBody>
      </p:sp>
    </p:spTree>
    <p:extLst>
      <p:ext uri="{BB962C8B-B14F-4D97-AF65-F5344CB8AC3E}">
        <p14:creationId xmlns:p14="http://schemas.microsoft.com/office/powerpoint/2010/main" val="13429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2895600"/>
            <a:ext cx="10515600" cy="346075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Break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553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2357" y="3276600"/>
            <a:ext cx="12192000" cy="2177673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600" dirty="0">
                <a:solidFill>
                  <a:srgbClr val="782F40"/>
                </a:solidFill>
              </a:rPr>
              <a:t>Renisha </a:t>
            </a:r>
            <a:r>
              <a:rPr lang="en-US" sz="3600" dirty="0" smtClean="0">
                <a:solidFill>
                  <a:srgbClr val="782F40"/>
                </a:solidFill>
              </a:rPr>
              <a:t>Gibbs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i="1" dirty="0">
                <a:solidFill>
                  <a:srgbClr val="782F40"/>
                </a:solidFill>
              </a:rPr>
              <a:t>Assistant Vice President for Human Resources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i="1" dirty="0">
                <a:solidFill>
                  <a:srgbClr val="782F40"/>
                </a:solidFill>
              </a:rPr>
              <a:t>Finance &amp; Administration Chief of Staff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en-US" sz="3600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5800" y="1176178"/>
            <a:ext cx="10972800" cy="85248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Essential Piece Award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47700" y="1828800"/>
            <a:ext cx="11087100" cy="4360862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i="1" dirty="0" smtClean="0">
                <a:solidFill>
                  <a:srgbClr val="782F40"/>
                </a:solidFill>
              </a:rPr>
              <a:t>She is very </a:t>
            </a:r>
            <a:r>
              <a:rPr lang="en-US" sz="2000" i="1" dirty="0">
                <a:solidFill>
                  <a:srgbClr val="782F40"/>
                </a:solidFill>
              </a:rPr>
              <a:t>helpful when working with Human Resources, and </a:t>
            </a:r>
            <a:r>
              <a:rPr lang="en-US" sz="2400" b="1" i="1" dirty="0">
                <a:solidFill>
                  <a:srgbClr val="782F40"/>
                </a:solidFill>
              </a:rPr>
              <a:t>makes it her priority to follow-up </a:t>
            </a:r>
            <a:r>
              <a:rPr lang="en-US" sz="2000" i="1" dirty="0">
                <a:solidFill>
                  <a:srgbClr val="782F40"/>
                </a:solidFill>
              </a:rPr>
              <a:t>when additional information is requested.  </a:t>
            </a:r>
            <a:endParaRPr lang="en-US" sz="2000" i="1" dirty="0" smtClean="0">
              <a:solidFill>
                <a:srgbClr val="782F40"/>
              </a:solidFill>
            </a:endParaRPr>
          </a:p>
          <a:p>
            <a:pPr marL="34607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i="1" dirty="0" smtClean="0"/>
              <a:t>She </a:t>
            </a:r>
            <a:r>
              <a:rPr lang="en-US" sz="2000" i="1" dirty="0"/>
              <a:t>is very </a:t>
            </a:r>
            <a:r>
              <a:rPr lang="en-US" sz="2400" b="1" i="1" dirty="0"/>
              <a:t>dependable</a:t>
            </a:r>
            <a:r>
              <a:rPr lang="en-US" sz="2000" i="1" dirty="0"/>
              <a:t>, thorough, and exhibits a “can do” attitude about the work she </a:t>
            </a:r>
            <a:r>
              <a:rPr lang="en-US" sz="2000" i="1" dirty="0" smtClean="0"/>
              <a:t>performs.  </a:t>
            </a:r>
          </a:p>
          <a:p>
            <a:pPr marL="34607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i="1" dirty="0" smtClean="0">
                <a:solidFill>
                  <a:srgbClr val="782F40"/>
                </a:solidFill>
              </a:rPr>
              <a:t>Not </a:t>
            </a:r>
            <a:r>
              <a:rPr lang="en-US" sz="2000" i="1" dirty="0">
                <a:solidFill>
                  <a:srgbClr val="782F40"/>
                </a:solidFill>
              </a:rPr>
              <a:t>only is she an invaluable department representative from the HR side, I </a:t>
            </a:r>
            <a:r>
              <a:rPr lang="en-US" sz="2000" i="1" dirty="0" smtClean="0">
                <a:solidFill>
                  <a:srgbClr val="782F40"/>
                </a:solidFill>
              </a:rPr>
              <a:t>know </a:t>
            </a:r>
            <a:r>
              <a:rPr lang="en-US" sz="2000" i="1" dirty="0">
                <a:solidFill>
                  <a:srgbClr val="782F40"/>
                </a:solidFill>
              </a:rPr>
              <a:t>her department values the work she </a:t>
            </a:r>
            <a:r>
              <a:rPr lang="en-US" sz="2400" b="1" i="1" dirty="0">
                <a:solidFill>
                  <a:srgbClr val="782F40"/>
                </a:solidFill>
              </a:rPr>
              <a:t>consistently</a:t>
            </a:r>
            <a:r>
              <a:rPr lang="en-US" sz="2000" i="1" dirty="0">
                <a:solidFill>
                  <a:srgbClr val="782F40"/>
                </a:solidFill>
              </a:rPr>
              <a:t> performs for them.  </a:t>
            </a:r>
            <a:endParaRPr lang="en-US" sz="2000" i="1" dirty="0" smtClean="0">
              <a:solidFill>
                <a:srgbClr val="782F40"/>
              </a:solidFill>
            </a:endParaRPr>
          </a:p>
          <a:p>
            <a:pPr marL="346075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i="1" dirty="0" smtClean="0"/>
              <a:t>Her department </a:t>
            </a:r>
            <a:r>
              <a:rPr lang="en-US" sz="2000" i="1" dirty="0"/>
              <a:t>recently went through a </a:t>
            </a:r>
            <a:r>
              <a:rPr lang="en-US" sz="2000" i="1" dirty="0" smtClean="0"/>
              <a:t>re-organization.  </a:t>
            </a:r>
            <a:r>
              <a:rPr lang="en-US" sz="2000" i="1" dirty="0"/>
              <a:t>This required many </a:t>
            </a:r>
            <a:r>
              <a:rPr lang="en-US" sz="2000" i="1" dirty="0" smtClean="0"/>
              <a:t>position updates and salary analyses.  </a:t>
            </a:r>
            <a:r>
              <a:rPr lang="en-US" sz="2000" i="1" dirty="0"/>
              <a:t>Many of these changes affected FLSA classifications </a:t>
            </a:r>
            <a:r>
              <a:rPr lang="en-US" sz="2000" i="1" dirty="0" smtClean="0"/>
              <a:t>and she </a:t>
            </a:r>
            <a:r>
              <a:rPr lang="en-US" sz="2000" i="1" dirty="0"/>
              <a:t>was able to enter the ePafs </a:t>
            </a:r>
            <a:r>
              <a:rPr lang="en-US" sz="2000" i="1" dirty="0" smtClean="0"/>
              <a:t>and obtain </a:t>
            </a:r>
            <a:r>
              <a:rPr lang="en-US" sz="2000" i="1" dirty="0"/>
              <a:t>employment contracts for the affected employees in a </a:t>
            </a:r>
            <a:r>
              <a:rPr lang="en-US" sz="2400" b="1" i="1" dirty="0"/>
              <a:t>timely manner</a:t>
            </a:r>
            <a:r>
              <a:rPr lang="en-US" sz="2000" i="1" dirty="0"/>
              <a:t>.  </a:t>
            </a:r>
            <a:endParaRPr lang="en-US" sz="2000" i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i="1" dirty="0" smtClean="0">
                <a:solidFill>
                  <a:srgbClr val="782F40"/>
                </a:solidFill>
              </a:rPr>
              <a:t>She </a:t>
            </a:r>
            <a:r>
              <a:rPr lang="en-US" sz="2200" b="1" i="1" u="sng" dirty="0" smtClean="0">
                <a:solidFill>
                  <a:srgbClr val="782F40"/>
                </a:solidFill>
              </a:rPr>
              <a:t>makes </a:t>
            </a:r>
            <a:r>
              <a:rPr lang="en-US" sz="2200" b="1" i="1" u="sng" dirty="0">
                <a:solidFill>
                  <a:srgbClr val="782F40"/>
                </a:solidFill>
              </a:rPr>
              <a:t>our jobs </a:t>
            </a:r>
            <a:r>
              <a:rPr lang="en-US" sz="2200" b="1" i="1" u="sng" dirty="0" smtClean="0">
                <a:solidFill>
                  <a:srgbClr val="782F40"/>
                </a:solidFill>
              </a:rPr>
              <a:t>easier</a:t>
            </a:r>
            <a:r>
              <a:rPr lang="en-US" sz="2000" i="1" dirty="0" smtClean="0">
                <a:solidFill>
                  <a:srgbClr val="782F40"/>
                </a:solidFill>
              </a:rPr>
              <a:t>!</a:t>
            </a:r>
            <a:endParaRPr lang="en-US" sz="2000" i="1" dirty="0">
              <a:solidFill>
                <a:srgbClr val="782F4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Essential Piece Award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8CAB8-6123-4F46-A4F1-91E8380FDB49}" type="slidenum">
              <a:rPr lang="en-US" smtClean="0"/>
              <a:t>99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491334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Krista Frunzi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2800" i="1" dirty="0" smtClean="0"/>
              <a:t>Administrative Specialist</a:t>
            </a:r>
            <a:r>
              <a:rPr lang="en-US" sz="2800" dirty="0" smtClean="0"/>
              <a:t>, WFSU</a:t>
            </a:r>
            <a:endParaRPr lang="en-US" sz="31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2738773"/>
            <a:ext cx="2616200" cy="1962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4805362"/>
            <a:ext cx="982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Fall </a:t>
            </a:r>
            <a:r>
              <a:rPr lang="en-US" sz="3200" dirty="0"/>
              <a:t>2016 Outstanding Department Representative</a:t>
            </a:r>
            <a:br>
              <a:rPr lang="en-US" sz="3200" dirty="0"/>
            </a:br>
            <a:r>
              <a:rPr lang="en-US" sz="2400" dirty="0"/>
              <a:t>and</a:t>
            </a:r>
            <a:br>
              <a:rPr lang="en-US" sz="2400" dirty="0"/>
            </a:br>
            <a:r>
              <a:rPr lang="en-US" sz="3200" dirty="0"/>
              <a:t>Essential Piece Award </a:t>
            </a:r>
            <a:r>
              <a:rPr lang="en-US" sz="3200" dirty="0" smtClean="0"/>
              <a:t>Winner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25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3483</TotalTime>
  <Words>4490</Words>
  <Application>Microsoft Office PowerPoint</Application>
  <PresentationFormat>Widescreen</PresentationFormat>
  <Paragraphs>1017</Paragraphs>
  <Slides>153</Slides>
  <Notes>28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62" baseType="lpstr">
      <vt:lpstr>Adobe Devanagari</vt:lpstr>
      <vt:lpstr>Adobe Song Std L</vt:lpstr>
      <vt:lpstr>Arial</vt:lpstr>
      <vt:lpstr>Calibri</vt:lpstr>
      <vt:lpstr>Garamond</vt:lpstr>
      <vt:lpstr>Times New Roman</vt:lpstr>
      <vt:lpstr>Wingdings</vt:lpstr>
      <vt:lpstr>Office Theme</vt:lpstr>
      <vt:lpstr>Worksheet</vt:lpstr>
      <vt:lpstr>Fall 2016  Department Representative Meeting</vt:lpstr>
      <vt:lpstr>Welcome!</vt:lpstr>
      <vt:lpstr>Thank You to Our Partners</vt:lpstr>
      <vt:lpstr>FLSA Update</vt:lpstr>
      <vt:lpstr>Fair Labor Standards Act (FLSA)</vt:lpstr>
      <vt:lpstr>2016 Overtime Changes – Recap</vt:lpstr>
      <vt:lpstr>FSU’s Approach</vt:lpstr>
      <vt:lpstr>FSU’s Philosophy</vt:lpstr>
      <vt:lpstr>Final Plan</vt:lpstr>
      <vt:lpstr>Final Plan</vt:lpstr>
      <vt:lpstr>Final Plan</vt:lpstr>
      <vt:lpstr>What Can Employees Who Become Overtime Eligible (Nonexempt) Expect?</vt:lpstr>
      <vt:lpstr>FLSA Timeline</vt:lpstr>
      <vt:lpstr>Next Steps — Department Tasks</vt:lpstr>
      <vt:lpstr>Next Steps — Human Resources</vt:lpstr>
      <vt:lpstr>FLSA Contacts</vt:lpstr>
      <vt:lpstr>FLSA Timekeeping Changes</vt:lpstr>
      <vt:lpstr>What is a Nonexempt Employee?</vt:lpstr>
      <vt:lpstr>Who is Nonexempt at FSU?</vt:lpstr>
      <vt:lpstr>Overtime Compensation</vt:lpstr>
      <vt:lpstr>Compensatory Leave Changes</vt:lpstr>
      <vt:lpstr>Punch Nonexempt Timekeeping</vt:lpstr>
      <vt:lpstr>USPS Nonexempt Timesheet</vt:lpstr>
      <vt:lpstr>USPS Nonexempt Timesheet</vt:lpstr>
      <vt:lpstr>Elapsed Nonexempt Timekeeping</vt:lpstr>
      <vt:lpstr>A&amp;P Nonexempt Timesheet</vt:lpstr>
      <vt:lpstr>A&amp;P Nonexempt Timesheet</vt:lpstr>
      <vt:lpstr>Timekeeping Changes</vt:lpstr>
      <vt:lpstr>Department Rep Tips!</vt:lpstr>
      <vt:lpstr>Sex Discrimination and Sexual Misconduct Policy </vt:lpstr>
      <vt:lpstr>Agenda</vt:lpstr>
      <vt:lpstr>Title IX and Title VII</vt:lpstr>
      <vt:lpstr>FSU Policies</vt:lpstr>
      <vt:lpstr>What is Sexual Misconduct?</vt:lpstr>
      <vt:lpstr>Sexual Misconduct, Cont’d</vt:lpstr>
      <vt:lpstr>FSU Initiatives</vt:lpstr>
      <vt:lpstr>FSU Initiative, Cont’d</vt:lpstr>
      <vt:lpstr>Zero Tolerance Policy</vt:lpstr>
      <vt:lpstr>Reporting Obligations</vt:lpstr>
      <vt:lpstr>Reporting Triggers</vt:lpstr>
      <vt:lpstr>Who to Report to</vt:lpstr>
      <vt:lpstr>Confidential Sources</vt:lpstr>
      <vt:lpstr>Other Requests for Confidentiality</vt:lpstr>
      <vt:lpstr>Non-Retaliation</vt:lpstr>
      <vt:lpstr>Points to Keep in Mind</vt:lpstr>
      <vt:lpstr>Thank You!</vt:lpstr>
      <vt:lpstr>Door Prize</vt:lpstr>
      <vt:lpstr>myFSUBI Reports</vt:lpstr>
      <vt:lpstr>Biweekly Verification Reports</vt:lpstr>
      <vt:lpstr>Normal Payroll Schedule</vt:lpstr>
      <vt:lpstr>Active Employees Report</vt:lpstr>
      <vt:lpstr>Active Employees Report</vt:lpstr>
      <vt:lpstr>Active Employees Report — Indicators</vt:lpstr>
      <vt:lpstr>Active Employees Report — Timeline for Review</vt:lpstr>
      <vt:lpstr>Active Employees Report — Tips for Review</vt:lpstr>
      <vt:lpstr>Employee Time Verification Report</vt:lpstr>
      <vt:lpstr>Employee Time Verification Report — Report Options</vt:lpstr>
      <vt:lpstr>Time Prior Pay Period and Future Dated Time</vt:lpstr>
      <vt:lpstr>Payable Time with Est $$$</vt:lpstr>
      <vt:lpstr>Employee Time Verification Report — Timeline for Review</vt:lpstr>
      <vt:lpstr>Employee Time Verification Report — Tips for Review</vt:lpstr>
      <vt:lpstr>Cost Center Report</vt:lpstr>
      <vt:lpstr>Cost Center Report — Timeline</vt:lpstr>
      <vt:lpstr>Cost Center Report — Indicators</vt:lpstr>
      <vt:lpstr>Cost Center Report — Options</vt:lpstr>
      <vt:lpstr>Cost Center Report — Payroll Certification</vt:lpstr>
      <vt:lpstr>Cost Center Report — Tips for Review</vt:lpstr>
      <vt:lpstr>Upcoming Accelerated Payrolls</vt:lpstr>
      <vt:lpstr>Upcoming Accelerated Payrolls</vt:lpstr>
      <vt:lpstr>Payroll Updates &amp; Reminders</vt:lpstr>
      <vt:lpstr>Payroll Services - Tax</vt:lpstr>
      <vt:lpstr>Nonresident Aliens</vt:lpstr>
      <vt:lpstr>Year-End Prep</vt:lpstr>
      <vt:lpstr>Payroll Services - Accounting</vt:lpstr>
      <vt:lpstr>eRDFs (Electronic Retroactive Distribution of Funding)</vt:lpstr>
      <vt:lpstr>eRDFs (Electronic Retroactive Distribution of Funding)</vt:lpstr>
      <vt:lpstr>eRDFs (Electronic Retroactive Distribution of Funding)</vt:lpstr>
      <vt:lpstr>eRDFs (Electronic Retroactive Distribution of Funding)</vt:lpstr>
      <vt:lpstr>eRDFs (Electronic Retroactive Distribution of Funding)</vt:lpstr>
      <vt:lpstr>eRDFs (Electronic Retroactive Distribution of Funding)</vt:lpstr>
      <vt:lpstr>eRDFs (Electronic Retroactive Distribution of Funding)</vt:lpstr>
      <vt:lpstr>Payroll Encumbrance Calculation Enhancement</vt:lpstr>
      <vt:lpstr>Payroll Encumbrance Calculation Enhancement</vt:lpstr>
      <vt:lpstr>Payroll Encumbrance Calculation Enhancement</vt:lpstr>
      <vt:lpstr>Payroll Accounting</vt:lpstr>
      <vt:lpstr>Employment &amp; Recruitment Update</vt:lpstr>
      <vt:lpstr>Employment of Relatives (Nepotism) Policy</vt:lpstr>
      <vt:lpstr>Employment of Relatives (Nepotism) Policy</vt:lpstr>
      <vt:lpstr>Recruiting Improvements</vt:lpstr>
      <vt:lpstr>PowerPoint Presentation</vt:lpstr>
      <vt:lpstr>Recruiting Improvements</vt:lpstr>
      <vt:lpstr>Criminal History Background Checks</vt:lpstr>
      <vt:lpstr>Criminal History Background Checks</vt:lpstr>
      <vt:lpstr>Criminal History Background Checks</vt:lpstr>
      <vt:lpstr>Criminal History Background Checks</vt:lpstr>
      <vt:lpstr>PowerPoint Presentation</vt:lpstr>
      <vt:lpstr>Essential Piece Award</vt:lpstr>
      <vt:lpstr>Essential Piece Award</vt:lpstr>
      <vt:lpstr>Krista Frunzi Administrative Specialist, WFSU</vt:lpstr>
      <vt:lpstr>Training Center Renovations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FSU Mobile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 Onboarding Update</vt:lpstr>
      <vt:lpstr>What is Smart Onboarding?</vt:lpstr>
      <vt:lpstr>Goals</vt:lpstr>
      <vt:lpstr>Scope</vt:lpstr>
      <vt:lpstr>Key Features</vt:lpstr>
      <vt:lpstr>Portal Look </vt:lpstr>
      <vt:lpstr>Project Status</vt:lpstr>
      <vt:lpstr>The Team</vt:lpstr>
      <vt:lpstr>Timeframe</vt:lpstr>
      <vt:lpstr>Door Prize</vt:lpstr>
      <vt:lpstr>PowerPoint Presentation</vt:lpstr>
      <vt:lpstr>Closing Remarks</vt:lpstr>
      <vt:lpstr>PowerPoint Presentation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Darris, Megan</dc:creator>
  <cp:lastModifiedBy>Mirkin, Sarah</cp:lastModifiedBy>
  <cp:revision>438</cp:revision>
  <cp:lastPrinted>2014-05-19T19:49:26Z</cp:lastPrinted>
  <dcterms:created xsi:type="dcterms:W3CDTF">2012-08-22T13:56:44Z</dcterms:created>
  <dcterms:modified xsi:type="dcterms:W3CDTF">2016-10-26T17:06:21Z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