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60" r:id="rId2"/>
    <p:sldId id="261" r:id="rId3"/>
    <p:sldId id="266" r:id="rId4"/>
    <p:sldId id="262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5" r:id="rId61"/>
    <p:sldId id="387" r:id="rId62"/>
    <p:sldId id="388" r:id="rId6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000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21" autoAdjust="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7BD03-F68C-497B-8EC3-EAB4B35714EA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65BEF8-6E15-4EB4-81DC-6D32D29F17E3}">
      <dgm:prSet/>
      <dgm:spPr>
        <a:solidFill>
          <a:srgbClr val="662624"/>
        </a:solidFill>
      </dgm:spPr>
      <dgm:t>
        <a:bodyPr/>
        <a:lstStyle/>
        <a:p>
          <a:pPr rtl="0"/>
          <a:r>
            <a:rPr lang="en-US" dirty="0" smtClean="0"/>
            <a:t>Memo from Department</a:t>
          </a:r>
          <a:endParaRPr lang="en-US" dirty="0"/>
        </a:p>
      </dgm:t>
    </dgm:pt>
    <dgm:pt modelId="{4224EB3A-C780-4901-A7A1-3D5B0C32DF98}" type="parTrans" cxnId="{33CD1F5D-3611-4EC1-8077-273A6368A066}">
      <dgm:prSet/>
      <dgm:spPr/>
      <dgm:t>
        <a:bodyPr/>
        <a:lstStyle/>
        <a:p>
          <a:endParaRPr lang="en-US"/>
        </a:p>
      </dgm:t>
    </dgm:pt>
    <dgm:pt modelId="{D418986E-4EEA-4361-8C0F-66600147C14E}" type="sibTrans" cxnId="{33CD1F5D-3611-4EC1-8077-273A6368A066}">
      <dgm:prSet/>
      <dgm:spPr/>
      <dgm:t>
        <a:bodyPr/>
        <a:lstStyle/>
        <a:p>
          <a:endParaRPr lang="en-US"/>
        </a:p>
      </dgm:t>
    </dgm:pt>
    <dgm:pt modelId="{CEDE7520-D022-4912-BBCC-BB9667F93801}">
      <dgm:prSet/>
      <dgm:spPr>
        <a:solidFill>
          <a:srgbClr val="662624"/>
        </a:solidFill>
      </dgm:spPr>
      <dgm:t>
        <a:bodyPr/>
        <a:lstStyle/>
        <a:p>
          <a:pPr rtl="0"/>
          <a:r>
            <a:rPr lang="en-US" dirty="0" smtClean="0"/>
            <a:t>OFDA for Approval</a:t>
          </a:r>
          <a:endParaRPr lang="en-US" dirty="0"/>
        </a:p>
      </dgm:t>
    </dgm:pt>
    <dgm:pt modelId="{C9DD61B5-4838-43C5-AE3A-C0C8633B9B7F}" type="parTrans" cxnId="{57C305C5-0D0F-4894-9F26-5E615A118D45}">
      <dgm:prSet/>
      <dgm:spPr/>
      <dgm:t>
        <a:bodyPr/>
        <a:lstStyle/>
        <a:p>
          <a:endParaRPr lang="en-US"/>
        </a:p>
      </dgm:t>
    </dgm:pt>
    <dgm:pt modelId="{948602A1-EE4E-4546-9564-2F4BE40C5EFF}" type="sibTrans" cxnId="{57C305C5-0D0F-4894-9F26-5E615A118D45}">
      <dgm:prSet/>
      <dgm:spPr/>
      <dgm:t>
        <a:bodyPr/>
        <a:lstStyle/>
        <a:p>
          <a:endParaRPr lang="en-US"/>
        </a:p>
      </dgm:t>
    </dgm:pt>
    <dgm:pt modelId="{44851E9F-B760-4BAC-B5C2-5F6F5F278538}">
      <dgm:prSet/>
      <dgm:spPr>
        <a:solidFill>
          <a:srgbClr val="662624"/>
        </a:solidFill>
      </dgm:spPr>
      <dgm:t>
        <a:bodyPr/>
        <a:lstStyle/>
        <a:p>
          <a:pPr rtl="0"/>
          <a:r>
            <a:rPr lang="en-US" dirty="0" smtClean="0"/>
            <a:t>Provost for Approval</a:t>
          </a:r>
          <a:endParaRPr lang="en-US" dirty="0"/>
        </a:p>
      </dgm:t>
    </dgm:pt>
    <dgm:pt modelId="{7BA0DBE4-6B3C-4CC7-B7DF-5916F87E6440}" type="parTrans" cxnId="{13B011C3-3369-4C9A-BF7B-30395F32BB00}">
      <dgm:prSet/>
      <dgm:spPr/>
      <dgm:t>
        <a:bodyPr/>
        <a:lstStyle/>
        <a:p>
          <a:endParaRPr lang="en-US"/>
        </a:p>
      </dgm:t>
    </dgm:pt>
    <dgm:pt modelId="{1A619CF7-AA17-4FC3-8C14-6BF9F1033428}" type="sibTrans" cxnId="{13B011C3-3369-4C9A-BF7B-30395F32BB00}">
      <dgm:prSet/>
      <dgm:spPr/>
      <dgm:t>
        <a:bodyPr/>
        <a:lstStyle/>
        <a:p>
          <a:endParaRPr lang="en-US"/>
        </a:p>
      </dgm:t>
    </dgm:pt>
    <dgm:pt modelId="{84A29018-DB9A-4F3A-A919-DC5234B38708}">
      <dgm:prSet/>
      <dgm:spPr>
        <a:solidFill>
          <a:srgbClr val="662624"/>
        </a:solidFill>
      </dgm:spPr>
      <dgm:t>
        <a:bodyPr/>
        <a:lstStyle/>
        <a:p>
          <a:pPr rtl="0"/>
          <a:r>
            <a:rPr lang="en-US" dirty="0" smtClean="0"/>
            <a:t>OFDA</a:t>
          </a:r>
          <a:endParaRPr lang="en-US" dirty="0"/>
        </a:p>
      </dgm:t>
    </dgm:pt>
    <dgm:pt modelId="{F6F2BFDA-F0F4-457C-931B-40EECE2CB736}" type="parTrans" cxnId="{F5A09FF0-9ACD-4F3A-880F-3C9562B64721}">
      <dgm:prSet/>
      <dgm:spPr/>
      <dgm:t>
        <a:bodyPr/>
        <a:lstStyle/>
        <a:p>
          <a:endParaRPr lang="en-US"/>
        </a:p>
      </dgm:t>
    </dgm:pt>
    <dgm:pt modelId="{4FE61E9C-F00B-457A-9597-95D4A3139AF8}" type="sibTrans" cxnId="{F5A09FF0-9ACD-4F3A-880F-3C9562B64721}">
      <dgm:prSet/>
      <dgm:spPr/>
      <dgm:t>
        <a:bodyPr/>
        <a:lstStyle/>
        <a:p>
          <a:endParaRPr lang="en-US"/>
        </a:p>
      </dgm:t>
    </dgm:pt>
    <dgm:pt modelId="{714EA72D-0D61-4814-8C43-5F9DC104D5F5}">
      <dgm:prSet/>
      <dgm:spPr>
        <a:solidFill>
          <a:srgbClr val="662624"/>
        </a:solidFill>
      </dgm:spPr>
      <dgm:t>
        <a:bodyPr/>
        <a:lstStyle/>
        <a:p>
          <a:pPr rtl="0"/>
          <a:r>
            <a:rPr lang="en-US" dirty="0" smtClean="0"/>
            <a:t>EDM</a:t>
          </a:r>
          <a:endParaRPr lang="en-US" dirty="0"/>
        </a:p>
      </dgm:t>
    </dgm:pt>
    <dgm:pt modelId="{ACA60AD8-8EF8-48BB-B0C5-2D33E6560B3C}" type="parTrans" cxnId="{4D332971-5E84-49F5-9638-3FF2222D5CF4}">
      <dgm:prSet/>
      <dgm:spPr/>
      <dgm:t>
        <a:bodyPr/>
        <a:lstStyle/>
        <a:p>
          <a:endParaRPr lang="en-US"/>
        </a:p>
      </dgm:t>
    </dgm:pt>
    <dgm:pt modelId="{6EF16689-515B-49AD-A2AD-AC809D347AC0}" type="sibTrans" cxnId="{4D332971-5E84-49F5-9638-3FF2222D5CF4}">
      <dgm:prSet/>
      <dgm:spPr/>
      <dgm:t>
        <a:bodyPr/>
        <a:lstStyle/>
        <a:p>
          <a:endParaRPr lang="en-US"/>
        </a:p>
      </dgm:t>
    </dgm:pt>
    <dgm:pt modelId="{54245AD7-E3E4-4911-A0B0-79D39D75B1F5}">
      <dgm:prSet/>
      <dgm:spPr>
        <a:solidFill>
          <a:srgbClr val="662624"/>
        </a:solidFill>
      </dgm:spPr>
      <dgm:t>
        <a:bodyPr/>
        <a:lstStyle/>
        <a:p>
          <a:pPr rtl="0"/>
          <a:r>
            <a:rPr lang="en-US" dirty="0" smtClean="0"/>
            <a:t>Faculty Relations for Approval</a:t>
          </a:r>
          <a:endParaRPr lang="en-US" dirty="0"/>
        </a:p>
      </dgm:t>
    </dgm:pt>
    <dgm:pt modelId="{25DB0936-CD73-42A1-947E-4978A4595995}" type="parTrans" cxnId="{EBCDFA2F-25AC-4D61-8F86-8A30E2E1878C}">
      <dgm:prSet/>
      <dgm:spPr/>
      <dgm:t>
        <a:bodyPr/>
        <a:lstStyle/>
        <a:p>
          <a:endParaRPr lang="en-US"/>
        </a:p>
      </dgm:t>
    </dgm:pt>
    <dgm:pt modelId="{D241D965-E28C-4923-B53F-13649D05105A}" type="sibTrans" cxnId="{EBCDFA2F-25AC-4D61-8F86-8A30E2E1878C}">
      <dgm:prSet/>
      <dgm:spPr/>
      <dgm:t>
        <a:bodyPr/>
        <a:lstStyle/>
        <a:p>
          <a:endParaRPr lang="en-US"/>
        </a:p>
      </dgm:t>
    </dgm:pt>
    <dgm:pt modelId="{6FD368B3-FDD7-4AE0-90DA-1E85661ED1B8}">
      <dgm:prSet/>
      <dgm:spPr>
        <a:solidFill>
          <a:srgbClr val="662624"/>
        </a:solidFill>
      </dgm:spPr>
      <dgm:t>
        <a:bodyPr/>
        <a:lstStyle/>
        <a:p>
          <a:pPr rtl="0"/>
          <a:r>
            <a:rPr lang="en-US" dirty="0" smtClean="0"/>
            <a:t>EDM for Processing</a:t>
          </a:r>
          <a:endParaRPr lang="en-US" dirty="0"/>
        </a:p>
      </dgm:t>
    </dgm:pt>
    <dgm:pt modelId="{43A525CB-35EA-4062-B10C-C8370D82D09C}" type="parTrans" cxnId="{990A04CA-96D8-44AF-B0DF-C24E5F054366}">
      <dgm:prSet/>
      <dgm:spPr/>
      <dgm:t>
        <a:bodyPr/>
        <a:lstStyle/>
        <a:p>
          <a:endParaRPr lang="en-US"/>
        </a:p>
      </dgm:t>
    </dgm:pt>
    <dgm:pt modelId="{F716FBFD-47FE-42A6-8D6A-6FA57F94DF44}" type="sibTrans" cxnId="{990A04CA-96D8-44AF-B0DF-C24E5F054366}">
      <dgm:prSet/>
      <dgm:spPr/>
      <dgm:t>
        <a:bodyPr/>
        <a:lstStyle/>
        <a:p>
          <a:endParaRPr lang="en-US"/>
        </a:p>
      </dgm:t>
    </dgm:pt>
    <dgm:pt modelId="{E148176F-B4CF-48CA-89D6-60BB7A568875}">
      <dgm:prSet/>
      <dgm:spPr>
        <a:solidFill>
          <a:srgbClr val="662624"/>
        </a:solidFill>
      </dgm:spPr>
      <dgm:t>
        <a:bodyPr/>
        <a:lstStyle/>
        <a:p>
          <a:pPr rtl="0"/>
          <a:r>
            <a:rPr lang="en-US" dirty="0" smtClean="0"/>
            <a:t>UFF for Acceptance (after expiration of CBA and pending a new CBA)</a:t>
          </a:r>
          <a:endParaRPr lang="en-US" dirty="0"/>
        </a:p>
      </dgm:t>
    </dgm:pt>
    <dgm:pt modelId="{5C18FAC7-3449-43D1-B8E7-5C1241488935}" type="parTrans" cxnId="{3A7F6031-9BBF-471A-A77B-B10272752E3E}">
      <dgm:prSet/>
      <dgm:spPr/>
      <dgm:t>
        <a:bodyPr/>
        <a:lstStyle/>
        <a:p>
          <a:endParaRPr lang="en-US"/>
        </a:p>
      </dgm:t>
    </dgm:pt>
    <dgm:pt modelId="{3A1E30E8-ECA2-47AF-B9D2-9E450DE61AB3}" type="sibTrans" cxnId="{3A7F6031-9BBF-471A-A77B-B10272752E3E}">
      <dgm:prSet/>
      <dgm:spPr/>
      <dgm:t>
        <a:bodyPr/>
        <a:lstStyle/>
        <a:p>
          <a:endParaRPr lang="en-US"/>
        </a:p>
      </dgm:t>
    </dgm:pt>
    <dgm:pt modelId="{1B3B7FCF-4D1C-41A8-87B1-0C634D14AD82}">
      <dgm:prSet/>
      <dgm:spPr>
        <a:solidFill>
          <a:srgbClr val="662624"/>
        </a:solidFill>
      </dgm:spPr>
      <dgm:t>
        <a:bodyPr/>
        <a:lstStyle/>
        <a:p>
          <a:pPr rtl="0"/>
          <a:r>
            <a:rPr lang="en-US" dirty="0" smtClean="0"/>
            <a:t>UFF as Notice            (if not required to send for acceptance, as mentioned above)</a:t>
          </a:r>
          <a:endParaRPr lang="en-US" dirty="0"/>
        </a:p>
      </dgm:t>
    </dgm:pt>
    <dgm:pt modelId="{B4E1A3F5-E586-4F9A-87EB-B741620815D0}" type="parTrans" cxnId="{1ADACB34-C5B3-4C9D-9B06-8C80E64D7FA4}">
      <dgm:prSet/>
      <dgm:spPr/>
      <dgm:t>
        <a:bodyPr/>
        <a:lstStyle/>
        <a:p>
          <a:endParaRPr lang="en-US"/>
        </a:p>
      </dgm:t>
    </dgm:pt>
    <dgm:pt modelId="{3E08676F-6D67-44BC-8AD8-219E4CE3833C}" type="sibTrans" cxnId="{1ADACB34-C5B3-4C9D-9B06-8C80E64D7FA4}">
      <dgm:prSet/>
      <dgm:spPr/>
      <dgm:t>
        <a:bodyPr/>
        <a:lstStyle/>
        <a:p>
          <a:endParaRPr lang="en-US"/>
        </a:p>
      </dgm:t>
    </dgm:pt>
    <dgm:pt modelId="{C874467C-DBAA-49A0-B438-6A43A62294DA}" type="pres">
      <dgm:prSet presAssocID="{C017BD03-F68C-497B-8EC3-EAB4B35714E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96BEC3E-D6A1-4DF7-86F5-EA042F77AF15}" type="pres">
      <dgm:prSet presAssocID="{8A65BEF8-6E15-4EB4-81DC-6D32D29F17E3}" presName="compNode" presStyleCnt="0"/>
      <dgm:spPr/>
    </dgm:pt>
    <dgm:pt modelId="{23A67E66-E140-40B6-9913-7EABF8BDF28F}" type="pres">
      <dgm:prSet presAssocID="{8A65BEF8-6E15-4EB4-81DC-6D32D29F17E3}" presName="dummyConnPt" presStyleCnt="0"/>
      <dgm:spPr/>
    </dgm:pt>
    <dgm:pt modelId="{E0745F32-25B0-4CE8-BB56-C9AF332C3199}" type="pres">
      <dgm:prSet presAssocID="{8A65BEF8-6E15-4EB4-81DC-6D32D29F17E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3C1A4-EC72-4855-9048-5580E334D6F7}" type="pres">
      <dgm:prSet presAssocID="{D418986E-4EEA-4361-8C0F-66600147C14E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1EA570B4-A030-4BC7-970D-45C848F65F8F}" type="pres">
      <dgm:prSet presAssocID="{CEDE7520-D022-4912-BBCC-BB9667F93801}" presName="compNode" presStyleCnt="0"/>
      <dgm:spPr/>
    </dgm:pt>
    <dgm:pt modelId="{55214EFA-1626-4300-98C9-1062903F764B}" type="pres">
      <dgm:prSet presAssocID="{CEDE7520-D022-4912-BBCC-BB9667F93801}" presName="dummyConnPt" presStyleCnt="0"/>
      <dgm:spPr/>
    </dgm:pt>
    <dgm:pt modelId="{43DB49B7-D52D-47A3-AA70-A0188289CA26}" type="pres">
      <dgm:prSet presAssocID="{CEDE7520-D022-4912-BBCC-BB9667F9380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007C2-D04E-4E60-BEC2-576B832B9497}" type="pres">
      <dgm:prSet presAssocID="{948602A1-EE4E-4546-9564-2F4BE40C5EFF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AF0E6646-42C9-4883-A933-2F741BEC0C2F}" type="pres">
      <dgm:prSet presAssocID="{44851E9F-B760-4BAC-B5C2-5F6F5F278538}" presName="compNode" presStyleCnt="0"/>
      <dgm:spPr/>
    </dgm:pt>
    <dgm:pt modelId="{769A641F-D1A2-42B9-A8E3-02C12BAA039C}" type="pres">
      <dgm:prSet presAssocID="{44851E9F-B760-4BAC-B5C2-5F6F5F278538}" presName="dummyConnPt" presStyleCnt="0"/>
      <dgm:spPr/>
    </dgm:pt>
    <dgm:pt modelId="{8ED6CA73-5D64-4EC9-AC8E-AA4D6780F951}" type="pres">
      <dgm:prSet presAssocID="{44851E9F-B760-4BAC-B5C2-5F6F5F27853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BAC46-8328-4427-B039-6B5269F78CAF}" type="pres">
      <dgm:prSet presAssocID="{1A619CF7-AA17-4FC3-8C14-6BF9F1033428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F03034F0-C6A5-4B3D-9DBC-2B8152CF6171}" type="pres">
      <dgm:prSet presAssocID="{84A29018-DB9A-4F3A-A919-DC5234B38708}" presName="compNode" presStyleCnt="0"/>
      <dgm:spPr/>
    </dgm:pt>
    <dgm:pt modelId="{F88582F0-BFFE-42D5-BF3F-AB3F1048A2C5}" type="pres">
      <dgm:prSet presAssocID="{84A29018-DB9A-4F3A-A919-DC5234B38708}" presName="dummyConnPt" presStyleCnt="0"/>
      <dgm:spPr/>
    </dgm:pt>
    <dgm:pt modelId="{25C1D183-F3E1-4725-8AC0-FE4A7DC4FA62}" type="pres">
      <dgm:prSet presAssocID="{84A29018-DB9A-4F3A-A919-DC5234B3870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105EE-7334-41BE-9ABB-A86672EF71F6}" type="pres">
      <dgm:prSet presAssocID="{4FE61E9C-F00B-457A-9597-95D4A3139AF8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BED90717-6609-4CF0-A398-0B489063593C}" type="pres">
      <dgm:prSet presAssocID="{714EA72D-0D61-4814-8C43-5F9DC104D5F5}" presName="compNode" presStyleCnt="0"/>
      <dgm:spPr/>
    </dgm:pt>
    <dgm:pt modelId="{64023770-91CC-41E8-BA45-1DB0E1DFC3CC}" type="pres">
      <dgm:prSet presAssocID="{714EA72D-0D61-4814-8C43-5F9DC104D5F5}" presName="dummyConnPt" presStyleCnt="0"/>
      <dgm:spPr/>
    </dgm:pt>
    <dgm:pt modelId="{BAF52E06-466D-4ADE-A288-081871061C7C}" type="pres">
      <dgm:prSet presAssocID="{714EA72D-0D61-4814-8C43-5F9DC104D5F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34CE0-96FD-4678-8BEC-BA288CAF44A6}" type="pres">
      <dgm:prSet presAssocID="{6EF16689-515B-49AD-A2AD-AC809D347AC0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F93A669F-ACFC-4ED8-8F0B-67780FCBA16B}" type="pres">
      <dgm:prSet presAssocID="{54245AD7-E3E4-4911-A0B0-79D39D75B1F5}" presName="compNode" presStyleCnt="0"/>
      <dgm:spPr/>
    </dgm:pt>
    <dgm:pt modelId="{E080991E-DB7A-4886-A88C-311398102B1C}" type="pres">
      <dgm:prSet presAssocID="{54245AD7-E3E4-4911-A0B0-79D39D75B1F5}" presName="dummyConnPt" presStyleCnt="0"/>
      <dgm:spPr/>
    </dgm:pt>
    <dgm:pt modelId="{15D59972-F774-4C16-B2F9-18147D294638}" type="pres">
      <dgm:prSet presAssocID="{54245AD7-E3E4-4911-A0B0-79D39D75B1F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0434F-7133-4FA1-BA9B-DE0062337BD1}" type="pres">
      <dgm:prSet presAssocID="{D241D965-E28C-4923-B53F-13649D05105A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0B828A7B-0F84-4724-B71B-12E334D010A9}" type="pres">
      <dgm:prSet presAssocID="{E148176F-B4CF-48CA-89D6-60BB7A568875}" presName="compNode" presStyleCnt="0"/>
      <dgm:spPr/>
    </dgm:pt>
    <dgm:pt modelId="{B91A7D96-9897-4938-919B-91728A6DE158}" type="pres">
      <dgm:prSet presAssocID="{E148176F-B4CF-48CA-89D6-60BB7A568875}" presName="dummyConnPt" presStyleCnt="0"/>
      <dgm:spPr/>
    </dgm:pt>
    <dgm:pt modelId="{B58623DC-2D05-46A0-B2E5-ADAF7C04A7AD}" type="pres">
      <dgm:prSet presAssocID="{E148176F-B4CF-48CA-89D6-60BB7A56887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653E2-C4EF-4381-952A-D422B7177827}" type="pres">
      <dgm:prSet presAssocID="{3A1E30E8-ECA2-47AF-B9D2-9E450DE61AB3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DE56C8E8-0449-44F9-9370-2F487422F706}" type="pres">
      <dgm:prSet presAssocID="{6FD368B3-FDD7-4AE0-90DA-1E85661ED1B8}" presName="compNode" presStyleCnt="0"/>
      <dgm:spPr/>
    </dgm:pt>
    <dgm:pt modelId="{85C32E36-102C-4B67-AC01-E4B19B440CA5}" type="pres">
      <dgm:prSet presAssocID="{6FD368B3-FDD7-4AE0-90DA-1E85661ED1B8}" presName="dummyConnPt" presStyleCnt="0"/>
      <dgm:spPr/>
    </dgm:pt>
    <dgm:pt modelId="{4E6103F6-B295-4891-90D8-580DE8D041BE}" type="pres">
      <dgm:prSet presAssocID="{6FD368B3-FDD7-4AE0-90DA-1E85661ED1B8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070EA-52FE-4016-831B-8DA96F72962E}" type="pres">
      <dgm:prSet presAssocID="{F716FBFD-47FE-42A6-8D6A-6FA57F94DF44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6D1C10A2-06C8-4016-A1AB-6AC136CA11B9}" type="pres">
      <dgm:prSet presAssocID="{1B3B7FCF-4D1C-41A8-87B1-0C634D14AD82}" presName="compNode" presStyleCnt="0"/>
      <dgm:spPr/>
    </dgm:pt>
    <dgm:pt modelId="{B82B8FA6-F912-4CFA-8686-DC71600D0D90}" type="pres">
      <dgm:prSet presAssocID="{1B3B7FCF-4D1C-41A8-87B1-0C634D14AD82}" presName="dummyConnPt" presStyleCnt="0"/>
      <dgm:spPr/>
    </dgm:pt>
    <dgm:pt modelId="{5DB5DE4C-8B98-4821-94C5-0783043D203D}" type="pres">
      <dgm:prSet presAssocID="{1B3B7FCF-4D1C-41A8-87B1-0C634D14AD8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A09FF0-9ACD-4F3A-880F-3C9562B64721}" srcId="{C017BD03-F68C-497B-8EC3-EAB4B35714EA}" destId="{84A29018-DB9A-4F3A-A919-DC5234B38708}" srcOrd="3" destOrd="0" parTransId="{F6F2BFDA-F0F4-457C-931B-40EECE2CB736}" sibTransId="{4FE61E9C-F00B-457A-9597-95D4A3139AF8}"/>
    <dgm:cxn modelId="{1ADACB34-C5B3-4C9D-9B06-8C80E64D7FA4}" srcId="{C017BD03-F68C-497B-8EC3-EAB4B35714EA}" destId="{1B3B7FCF-4D1C-41A8-87B1-0C634D14AD82}" srcOrd="8" destOrd="0" parTransId="{B4E1A3F5-E586-4F9A-87EB-B741620815D0}" sibTransId="{3E08676F-6D67-44BC-8AD8-219E4CE3833C}"/>
    <dgm:cxn modelId="{990A04CA-96D8-44AF-B0DF-C24E5F054366}" srcId="{C017BD03-F68C-497B-8EC3-EAB4B35714EA}" destId="{6FD368B3-FDD7-4AE0-90DA-1E85661ED1B8}" srcOrd="7" destOrd="0" parTransId="{43A525CB-35EA-4062-B10C-C8370D82D09C}" sibTransId="{F716FBFD-47FE-42A6-8D6A-6FA57F94DF44}"/>
    <dgm:cxn modelId="{4E46A8D5-991D-42BE-9BA2-7096B9218305}" type="presOf" srcId="{D241D965-E28C-4923-B53F-13649D05105A}" destId="{8270434F-7133-4FA1-BA9B-DE0062337BD1}" srcOrd="0" destOrd="0" presId="urn:microsoft.com/office/officeart/2005/8/layout/bProcess4"/>
    <dgm:cxn modelId="{7A162B9A-7683-4CDA-AA8C-909ED1FA31CF}" type="presOf" srcId="{6EF16689-515B-49AD-A2AD-AC809D347AC0}" destId="{82C34CE0-96FD-4678-8BEC-BA288CAF44A6}" srcOrd="0" destOrd="0" presId="urn:microsoft.com/office/officeart/2005/8/layout/bProcess4"/>
    <dgm:cxn modelId="{E12AC6C9-07CF-4898-8DBF-3EE204BBA8F1}" type="presOf" srcId="{F716FBFD-47FE-42A6-8D6A-6FA57F94DF44}" destId="{A0F070EA-52FE-4016-831B-8DA96F72962E}" srcOrd="0" destOrd="0" presId="urn:microsoft.com/office/officeart/2005/8/layout/bProcess4"/>
    <dgm:cxn modelId="{C5ACD324-F04F-4822-8B9C-13C8B480D011}" type="presOf" srcId="{54245AD7-E3E4-4911-A0B0-79D39D75B1F5}" destId="{15D59972-F774-4C16-B2F9-18147D294638}" srcOrd="0" destOrd="0" presId="urn:microsoft.com/office/officeart/2005/8/layout/bProcess4"/>
    <dgm:cxn modelId="{D2F2D79C-6E18-4BF9-B4FF-CA8F30A8EC06}" type="presOf" srcId="{4FE61E9C-F00B-457A-9597-95D4A3139AF8}" destId="{2BE105EE-7334-41BE-9ABB-A86672EF71F6}" srcOrd="0" destOrd="0" presId="urn:microsoft.com/office/officeart/2005/8/layout/bProcess4"/>
    <dgm:cxn modelId="{57C305C5-0D0F-4894-9F26-5E615A118D45}" srcId="{C017BD03-F68C-497B-8EC3-EAB4B35714EA}" destId="{CEDE7520-D022-4912-BBCC-BB9667F93801}" srcOrd="1" destOrd="0" parTransId="{C9DD61B5-4838-43C5-AE3A-C0C8633B9B7F}" sibTransId="{948602A1-EE4E-4546-9564-2F4BE40C5EFF}"/>
    <dgm:cxn modelId="{33CD1F5D-3611-4EC1-8077-273A6368A066}" srcId="{C017BD03-F68C-497B-8EC3-EAB4B35714EA}" destId="{8A65BEF8-6E15-4EB4-81DC-6D32D29F17E3}" srcOrd="0" destOrd="0" parTransId="{4224EB3A-C780-4901-A7A1-3D5B0C32DF98}" sibTransId="{D418986E-4EEA-4361-8C0F-66600147C14E}"/>
    <dgm:cxn modelId="{E387F5DC-B96E-4CA5-B42B-BC5705E4F28D}" type="presOf" srcId="{714EA72D-0D61-4814-8C43-5F9DC104D5F5}" destId="{BAF52E06-466D-4ADE-A288-081871061C7C}" srcOrd="0" destOrd="0" presId="urn:microsoft.com/office/officeart/2005/8/layout/bProcess4"/>
    <dgm:cxn modelId="{CA52FF0B-345B-4936-BEA0-F15A2C3D31AA}" type="presOf" srcId="{84A29018-DB9A-4F3A-A919-DC5234B38708}" destId="{25C1D183-F3E1-4725-8AC0-FE4A7DC4FA62}" srcOrd="0" destOrd="0" presId="urn:microsoft.com/office/officeart/2005/8/layout/bProcess4"/>
    <dgm:cxn modelId="{13B011C3-3369-4C9A-BF7B-30395F32BB00}" srcId="{C017BD03-F68C-497B-8EC3-EAB4B35714EA}" destId="{44851E9F-B760-4BAC-B5C2-5F6F5F278538}" srcOrd="2" destOrd="0" parTransId="{7BA0DBE4-6B3C-4CC7-B7DF-5916F87E6440}" sibTransId="{1A619CF7-AA17-4FC3-8C14-6BF9F1033428}"/>
    <dgm:cxn modelId="{77711F3B-8FF7-4503-A293-D91AE10F0755}" type="presOf" srcId="{C017BD03-F68C-497B-8EC3-EAB4B35714EA}" destId="{C874467C-DBAA-49A0-B438-6A43A62294DA}" srcOrd="0" destOrd="0" presId="urn:microsoft.com/office/officeart/2005/8/layout/bProcess4"/>
    <dgm:cxn modelId="{6D279400-058C-4DFF-B3F7-7566AAAACB22}" type="presOf" srcId="{1A619CF7-AA17-4FC3-8C14-6BF9F1033428}" destId="{602BAC46-8328-4427-B039-6B5269F78CAF}" srcOrd="0" destOrd="0" presId="urn:microsoft.com/office/officeart/2005/8/layout/bProcess4"/>
    <dgm:cxn modelId="{714F1BF9-DAD2-47E7-A098-DC7583DA85E7}" type="presOf" srcId="{1B3B7FCF-4D1C-41A8-87B1-0C634D14AD82}" destId="{5DB5DE4C-8B98-4821-94C5-0783043D203D}" srcOrd="0" destOrd="0" presId="urn:microsoft.com/office/officeart/2005/8/layout/bProcess4"/>
    <dgm:cxn modelId="{C4E8023A-7C75-4A13-8ABC-D757B6FFA778}" type="presOf" srcId="{6FD368B3-FDD7-4AE0-90DA-1E85661ED1B8}" destId="{4E6103F6-B295-4891-90D8-580DE8D041BE}" srcOrd="0" destOrd="0" presId="urn:microsoft.com/office/officeart/2005/8/layout/bProcess4"/>
    <dgm:cxn modelId="{8711CA18-4148-4DF5-983E-EC2F2F1CC2F4}" type="presOf" srcId="{948602A1-EE4E-4546-9564-2F4BE40C5EFF}" destId="{109007C2-D04E-4E60-BEC2-576B832B9497}" srcOrd="0" destOrd="0" presId="urn:microsoft.com/office/officeart/2005/8/layout/bProcess4"/>
    <dgm:cxn modelId="{8DCCE834-117B-4959-9EC2-39383180D565}" type="presOf" srcId="{3A1E30E8-ECA2-47AF-B9D2-9E450DE61AB3}" destId="{AB6653E2-C4EF-4381-952A-D422B7177827}" srcOrd="0" destOrd="0" presId="urn:microsoft.com/office/officeart/2005/8/layout/bProcess4"/>
    <dgm:cxn modelId="{79D95505-7C87-4B43-8C63-56C8572F1E58}" type="presOf" srcId="{D418986E-4EEA-4361-8C0F-66600147C14E}" destId="{9093C1A4-EC72-4855-9048-5580E334D6F7}" srcOrd="0" destOrd="0" presId="urn:microsoft.com/office/officeart/2005/8/layout/bProcess4"/>
    <dgm:cxn modelId="{4D332971-5E84-49F5-9638-3FF2222D5CF4}" srcId="{C017BD03-F68C-497B-8EC3-EAB4B35714EA}" destId="{714EA72D-0D61-4814-8C43-5F9DC104D5F5}" srcOrd="4" destOrd="0" parTransId="{ACA60AD8-8EF8-48BB-B0C5-2D33E6560B3C}" sibTransId="{6EF16689-515B-49AD-A2AD-AC809D347AC0}"/>
    <dgm:cxn modelId="{8682966B-ACA2-4D5B-9EEC-7E1DAADFF2F7}" type="presOf" srcId="{E148176F-B4CF-48CA-89D6-60BB7A568875}" destId="{B58623DC-2D05-46A0-B2E5-ADAF7C04A7AD}" srcOrd="0" destOrd="0" presId="urn:microsoft.com/office/officeart/2005/8/layout/bProcess4"/>
    <dgm:cxn modelId="{3A7F6031-9BBF-471A-A77B-B10272752E3E}" srcId="{C017BD03-F68C-497B-8EC3-EAB4B35714EA}" destId="{E148176F-B4CF-48CA-89D6-60BB7A568875}" srcOrd="6" destOrd="0" parTransId="{5C18FAC7-3449-43D1-B8E7-5C1241488935}" sibTransId="{3A1E30E8-ECA2-47AF-B9D2-9E450DE61AB3}"/>
    <dgm:cxn modelId="{EBCDFA2F-25AC-4D61-8F86-8A30E2E1878C}" srcId="{C017BD03-F68C-497B-8EC3-EAB4B35714EA}" destId="{54245AD7-E3E4-4911-A0B0-79D39D75B1F5}" srcOrd="5" destOrd="0" parTransId="{25DB0936-CD73-42A1-947E-4978A4595995}" sibTransId="{D241D965-E28C-4923-B53F-13649D05105A}"/>
    <dgm:cxn modelId="{FC49FBCC-0785-4AE2-9060-81F41923F76C}" type="presOf" srcId="{CEDE7520-D022-4912-BBCC-BB9667F93801}" destId="{43DB49B7-D52D-47A3-AA70-A0188289CA26}" srcOrd="0" destOrd="0" presId="urn:microsoft.com/office/officeart/2005/8/layout/bProcess4"/>
    <dgm:cxn modelId="{B363974A-60D1-4F52-ABAD-A77FF592E46A}" type="presOf" srcId="{8A65BEF8-6E15-4EB4-81DC-6D32D29F17E3}" destId="{E0745F32-25B0-4CE8-BB56-C9AF332C3199}" srcOrd="0" destOrd="0" presId="urn:microsoft.com/office/officeart/2005/8/layout/bProcess4"/>
    <dgm:cxn modelId="{16A0CAF6-E9AA-4F1B-9259-6D2450D55B56}" type="presOf" srcId="{44851E9F-B760-4BAC-B5C2-5F6F5F278538}" destId="{8ED6CA73-5D64-4EC9-AC8E-AA4D6780F951}" srcOrd="0" destOrd="0" presId="urn:microsoft.com/office/officeart/2005/8/layout/bProcess4"/>
    <dgm:cxn modelId="{BBA9A285-C513-4875-9FA0-05369F2522CF}" type="presParOf" srcId="{C874467C-DBAA-49A0-B438-6A43A62294DA}" destId="{596BEC3E-D6A1-4DF7-86F5-EA042F77AF15}" srcOrd="0" destOrd="0" presId="urn:microsoft.com/office/officeart/2005/8/layout/bProcess4"/>
    <dgm:cxn modelId="{1A0F03DF-B3D7-44AC-941A-8E971CF02E50}" type="presParOf" srcId="{596BEC3E-D6A1-4DF7-86F5-EA042F77AF15}" destId="{23A67E66-E140-40B6-9913-7EABF8BDF28F}" srcOrd="0" destOrd="0" presId="urn:microsoft.com/office/officeart/2005/8/layout/bProcess4"/>
    <dgm:cxn modelId="{B0ABFF74-3ABD-4CC6-A87C-AD5B6C96C1E8}" type="presParOf" srcId="{596BEC3E-D6A1-4DF7-86F5-EA042F77AF15}" destId="{E0745F32-25B0-4CE8-BB56-C9AF332C3199}" srcOrd="1" destOrd="0" presId="urn:microsoft.com/office/officeart/2005/8/layout/bProcess4"/>
    <dgm:cxn modelId="{1E4EFEE3-863A-4873-B7EE-625BB3FA9C67}" type="presParOf" srcId="{C874467C-DBAA-49A0-B438-6A43A62294DA}" destId="{9093C1A4-EC72-4855-9048-5580E334D6F7}" srcOrd="1" destOrd="0" presId="urn:microsoft.com/office/officeart/2005/8/layout/bProcess4"/>
    <dgm:cxn modelId="{AB813155-D8AA-4FA4-86CB-89264630E2E3}" type="presParOf" srcId="{C874467C-DBAA-49A0-B438-6A43A62294DA}" destId="{1EA570B4-A030-4BC7-970D-45C848F65F8F}" srcOrd="2" destOrd="0" presId="urn:microsoft.com/office/officeart/2005/8/layout/bProcess4"/>
    <dgm:cxn modelId="{C1C2128B-C65D-43A9-8681-4B57CF3F709A}" type="presParOf" srcId="{1EA570B4-A030-4BC7-970D-45C848F65F8F}" destId="{55214EFA-1626-4300-98C9-1062903F764B}" srcOrd="0" destOrd="0" presId="urn:microsoft.com/office/officeart/2005/8/layout/bProcess4"/>
    <dgm:cxn modelId="{6BB9E055-0B92-4B68-8FB9-A76E69D994C7}" type="presParOf" srcId="{1EA570B4-A030-4BC7-970D-45C848F65F8F}" destId="{43DB49B7-D52D-47A3-AA70-A0188289CA26}" srcOrd="1" destOrd="0" presId="urn:microsoft.com/office/officeart/2005/8/layout/bProcess4"/>
    <dgm:cxn modelId="{538BDD60-FFB2-474D-B6EB-C9561B7E64A5}" type="presParOf" srcId="{C874467C-DBAA-49A0-B438-6A43A62294DA}" destId="{109007C2-D04E-4E60-BEC2-576B832B9497}" srcOrd="3" destOrd="0" presId="urn:microsoft.com/office/officeart/2005/8/layout/bProcess4"/>
    <dgm:cxn modelId="{47993504-2635-462A-AC4C-CD678C0C5C64}" type="presParOf" srcId="{C874467C-DBAA-49A0-B438-6A43A62294DA}" destId="{AF0E6646-42C9-4883-A933-2F741BEC0C2F}" srcOrd="4" destOrd="0" presId="urn:microsoft.com/office/officeart/2005/8/layout/bProcess4"/>
    <dgm:cxn modelId="{ED81FA82-95B4-4A29-8E16-7322684F4F8B}" type="presParOf" srcId="{AF0E6646-42C9-4883-A933-2F741BEC0C2F}" destId="{769A641F-D1A2-42B9-A8E3-02C12BAA039C}" srcOrd="0" destOrd="0" presId="urn:microsoft.com/office/officeart/2005/8/layout/bProcess4"/>
    <dgm:cxn modelId="{65442537-993B-4D3B-8B45-5278028F1225}" type="presParOf" srcId="{AF0E6646-42C9-4883-A933-2F741BEC0C2F}" destId="{8ED6CA73-5D64-4EC9-AC8E-AA4D6780F951}" srcOrd="1" destOrd="0" presId="urn:microsoft.com/office/officeart/2005/8/layout/bProcess4"/>
    <dgm:cxn modelId="{9832A4B1-DAC4-41DE-8A00-4E149CC0D9EE}" type="presParOf" srcId="{C874467C-DBAA-49A0-B438-6A43A62294DA}" destId="{602BAC46-8328-4427-B039-6B5269F78CAF}" srcOrd="5" destOrd="0" presId="urn:microsoft.com/office/officeart/2005/8/layout/bProcess4"/>
    <dgm:cxn modelId="{D9114D78-BA3F-48C4-A1F0-58337A1314E5}" type="presParOf" srcId="{C874467C-DBAA-49A0-B438-6A43A62294DA}" destId="{F03034F0-C6A5-4B3D-9DBC-2B8152CF6171}" srcOrd="6" destOrd="0" presId="urn:microsoft.com/office/officeart/2005/8/layout/bProcess4"/>
    <dgm:cxn modelId="{BC0C6E9F-8824-4008-A61D-BFCB76B2FE51}" type="presParOf" srcId="{F03034F0-C6A5-4B3D-9DBC-2B8152CF6171}" destId="{F88582F0-BFFE-42D5-BF3F-AB3F1048A2C5}" srcOrd="0" destOrd="0" presId="urn:microsoft.com/office/officeart/2005/8/layout/bProcess4"/>
    <dgm:cxn modelId="{1C38924D-15CA-42D1-B58D-C110B5C3652A}" type="presParOf" srcId="{F03034F0-C6A5-4B3D-9DBC-2B8152CF6171}" destId="{25C1D183-F3E1-4725-8AC0-FE4A7DC4FA62}" srcOrd="1" destOrd="0" presId="urn:microsoft.com/office/officeart/2005/8/layout/bProcess4"/>
    <dgm:cxn modelId="{3C6C9BC7-D9CE-4FD9-B1DA-A76534724CB1}" type="presParOf" srcId="{C874467C-DBAA-49A0-B438-6A43A62294DA}" destId="{2BE105EE-7334-41BE-9ABB-A86672EF71F6}" srcOrd="7" destOrd="0" presId="urn:microsoft.com/office/officeart/2005/8/layout/bProcess4"/>
    <dgm:cxn modelId="{10C25937-691E-4BF9-B214-B2D15A7FED46}" type="presParOf" srcId="{C874467C-DBAA-49A0-B438-6A43A62294DA}" destId="{BED90717-6609-4CF0-A398-0B489063593C}" srcOrd="8" destOrd="0" presId="urn:microsoft.com/office/officeart/2005/8/layout/bProcess4"/>
    <dgm:cxn modelId="{7FEF9A61-5F6F-45F0-9C34-0E7F821976D1}" type="presParOf" srcId="{BED90717-6609-4CF0-A398-0B489063593C}" destId="{64023770-91CC-41E8-BA45-1DB0E1DFC3CC}" srcOrd="0" destOrd="0" presId="urn:microsoft.com/office/officeart/2005/8/layout/bProcess4"/>
    <dgm:cxn modelId="{86CED08B-6C17-4374-ADCE-303D01DD9093}" type="presParOf" srcId="{BED90717-6609-4CF0-A398-0B489063593C}" destId="{BAF52E06-466D-4ADE-A288-081871061C7C}" srcOrd="1" destOrd="0" presId="urn:microsoft.com/office/officeart/2005/8/layout/bProcess4"/>
    <dgm:cxn modelId="{528C34F7-AD7D-4EB1-A8CD-5622F205E49A}" type="presParOf" srcId="{C874467C-DBAA-49A0-B438-6A43A62294DA}" destId="{82C34CE0-96FD-4678-8BEC-BA288CAF44A6}" srcOrd="9" destOrd="0" presId="urn:microsoft.com/office/officeart/2005/8/layout/bProcess4"/>
    <dgm:cxn modelId="{6F6A2FE3-F986-4859-9174-9FCD07DD732F}" type="presParOf" srcId="{C874467C-DBAA-49A0-B438-6A43A62294DA}" destId="{F93A669F-ACFC-4ED8-8F0B-67780FCBA16B}" srcOrd="10" destOrd="0" presId="urn:microsoft.com/office/officeart/2005/8/layout/bProcess4"/>
    <dgm:cxn modelId="{FCCAF13E-9A0C-4982-844A-B6186ECDDE37}" type="presParOf" srcId="{F93A669F-ACFC-4ED8-8F0B-67780FCBA16B}" destId="{E080991E-DB7A-4886-A88C-311398102B1C}" srcOrd="0" destOrd="0" presId="urn:microsoft.com/office/officeart/2005/8/layout/bProcess4"/>
    <dgm:cxn modelId="{5420B441-A70C-41E5-9669-053344A01639}" type="presParOf" srcId="{F93A669F-ACFC-4ED8-8F0B-67780FCBA16B}" destId="{15D59972-F774-4C16-B2F9-18147D294638}" srcOrd="1" destOrd="0" presId="urn:microsoft.com/office/officeart/2005/8/layout/bProcess4"/>
    <dgm:cxn modelId="{355AC6AD-D277-4B6B-94BC-00F19F4E4B59}" type="presParOf" srcId="{C874467C-DBAA-49A0-B438-6A43A62294DA}" destId="{8270434F-7133-4FA1-BA9B-DE0062337BD1}" srcOrd="11" destOrd="0" presId="urn:microsoft.com/office/officeart/2005/8/layout/bProcess4"/>
    <dgm:cxn modelId="{36C77E52-CF8F-4919-A1C3-70F29CCA24DC}" type="presParOf" srcId="{C874467C-DBAA-49A0-B438-6A43A62294DA}" destId="{0B828A7B-0F84-4724-B71B-12E334D010A9}" srcOrd="12" destOrd="0" presId="urn:microsoft.com/office/officeart/2005/8/layout/bProcess4"/>
    <dgm:cxn modelId="{1DCBCAB4-68F6-42F0-8E44-7F91B3610D2D}" type="presParOf" srcId="{0B828A7B-0F84-4724-B71B-12E334D010A9}" destId="{B91A7D96-9897-4938-919B-91728A6DE158}" srcOrd="0" destOrd="0" presId="urn:microsoft.com/office/officeart/2005/8/layout/bProcess4"/>
    <dgm:cxn modelId="{046766BA-7C36-485A-9F03-7A25434AAAAC}" type="presParOf" srcId="{0B828A7B-0F84-4724-B71B-12E334D010A9}" destId="{B58623DC-2D05-46A0-B2E5-ADAF7C04A7AD}" srcOrd="1" destOrd="0" presId="urn:microsoft.com/office/officeart/2005/8/layout/bProcess4"/>
    <dgm:cxn modelId="{B282E570-CBEC-42D5-97A2-75307DA8A954}" type="presParOf" srcId="{C874467C-DBAA-49A0-B438-6A43A62294DA}" destId="{AB6653E2-C4EF-4381-952A-D422B7177827}" srcOrd="13" destOrd="0" presId="urn:microsoft.com/office/officeart/2005/8/layout/bProcess4"/>
    <dgm:cxn modelId="{F192FAF8-5205-49BE-A924-855C2C05FC7D}" type="presParOf" srcId="{C874467C-DBAA-49A0-B438-6A43A62294DA}" destId="{DE56C8E8-0449-44F9-9370-2F487422F706}" srcOrd="14" destOrd="0" presId="urn:microsoft.com/office/officeart/2005/8/layout/bProcess4"/>
    <dgm:cxn modelId="{9C76F648-0260-4D41-B9CF-6316D3BDB262}" type="presParOf" srcId="{DE56C8E8-0449-44F9-9370-2F487422F706}" destId="{85C32E36-102C-4B67-AC01-E4B19B440CA5}" srcOrd="0" destOrd="0" presId="urn:microsoft.com/office/officeart/2005/8/layout/bProcess4"/>
    <dgm:cxn modelId="{FEC82545-2DE2-4567-A683-98F0C4C83E58}" type="presParOf" srcId="{DE56C8E8-0449-44F9-9370-2F487422F706}" destId="{4E6103F6-B295-4891-90D8-580DE8D041BE}" srcOrd="1" destOrd="0" presId="urn:microsoft.com/office/officeart/2005/8/layout/bProcess4"/>
    <dgm:cxn modelId="{B6E12D47-5A8A-4921-BC09-39ED7C120C83}" type="presParOf" srcId="{C874467C-DBAA-49A0-B438-6A43A62294DA}" destId="{A0F070EA-52FE-4016-831B-8DA96F72962E}" srcOrd="15" destOrd="0" presId="urn:microsoft.com/office/officeart/2005/8/layout/bProcess4"/>
    <dgm:cxn modelId="{6AEBF104-E102-442C-95D9-F68E57916F50}" type="presParOf" srcId="{C874467C-DBAA-49A0-B438-6A43A62294DA}" destId="{6D1C10A2-06C8-4016-A1AB-6AC136CA11B9}" srcOrd="16" destOrd="0" presId="urn:microsoft.com/office/officeart/2005/8/layout/bProcess4"/>
    <dgm:cxn modelId="{C30949FC-E0DF-4F13-8166-DA833CDD230F}" type="presParOf" srcId="{6D1C10A2-06C8-4016-A1AB-6AC136CA11B9}" destId="{B82B8FA6-F912-4CFA-8686-DC71600D0D90}" srcOrd="0" destOrd="0" presId="urn:microsoft.com/office/officeart/2005/8/layout/bProcess4"/>
    <dgm:cxn modelId="{356EE82B-F5F3-4A6B-9A2B-75D49F2276D1}" type="presParOf" srcId="{6D1C10A2-06C8-4016-A1AB-6AC136CA11B9}" destId="{5DB5DE4C-8B98-4821-94C5-0783043D203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1856F-3667-47DF-9DC2-FB403B9C195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242DD-B631-4663-986D-C5C7220806B1}">
      <dgm:prSet phldrT="[Text]"/>
      <dgm:spPr>
        <a:solidFill>
          <a:srgbClr val="DFC421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Christine Conley</a:t>
          </a:r>
        </a:p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Assistant Director</a:t>
          </a:r>
        </a:p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850-644-1978 </a:t>
          </a:r>
        </a:p>
        <a:p>
          <a:endParaRPr lang="en-US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27AA87C-AC48-43D9-93AD-3A070435F575}" type="parTrans" cxnId="{8818F32D-045E-440E-BCFB-F4763F9586D5}">
      <dgm:prSet/>
      <dgm:spPr/>
      <dgm:t>
        <a:bodyPr/>
        <a:lstStyle/>
        <a:p>
          <a:endParaRPr lang="en-US"/>
        </a:p>
      </dgm:t>
    </dgm:pt>
    <dgm:pt modelId="{AC8501A5-AE8C-4B1A-982C-09C09413E562}" type="sibTrans" cxnId="{8818F32D-045E-440E-BCFB-F4763F9586D5}">
      <dgm:prSet/>
      <dgm:spPr/>
      <dgm:t>
        <a:bodyPr/>
        <a:lstStyle/>
        <a:p>
          <a:endParaRPr lang="en-US"/>
        </a:p>
      </dgm:t>
    </dgm:pt>
    <dgm:pt modelId="{8F3802C2-36A8-4F4D-864F-1278EA42C71D}">
      <dgm:prSet phldrT="[Text]"/>
      <dgm:spPr>
        <a:solidFill>
          <a:srgbClr val="DFC421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Dallas Beckett </a:t>
          </a:r>
        </a:p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Human Resources </a:t>
          </a:r>
        </a:p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Representative</a:t>
          </a:r>
        </a:p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850-644-9641</a:t>
          </a:r>
          <a:endParaRPr lang="en-US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E9EA0836-E28C-4FFC-8C3D-B5BCAA1401EC}" type="parTrans" cxnId="{021CAB33-CBF3-42FA-8EC6-730D9721B4E7}">
      <dgm:prSet/>
      <dgm:spPr>
        <a:ln>
          <a:solidFill>
            <a:srgbClr val="DFC421"/>
          </a:solidFill>
        </a:ln>
      </dgm:spPr>
      <dgm:t>
        <a:bodyPr/>
        <a:lstStyle/>
        <a:p>
          <a:endParaRPr lang="en-US"/>
        </a:p>
      </dgm:t>
    </dgm:pt>
    <dgm:pt modelId="{8C895094-8495-472E-AC21-D44599D8C0EF}" type="sibTrans" cxnId="{021CAB33-CBF3-42FA-8EC6-730D9721B4E7}">
      <dgm:prSet/>
      <dgm:spPr/>
      <dgm:t>
        <a:bodyPr/>
        <a:lstStyle/>
        <a:p>
          <a:endParaRPr lang="en-US"/>
        </a:p>
      </dgm:t>
    </dgm:pt>
    <dgm:pt modelId="{77FC5A58-3B11-4C8E-BABD-23BD3F2C03CF}">
      <dgm:prSet phldrT="[Text]"/>
      <dgm:spPr>
        <a:solidFill>
          <a:srgbClr val="DFC421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Michelle Gardner </a:t>
          </a:r>
        </a:p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Human Resources Specialist</a:t>
          </a:r>
        </a:p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850-644-9610</a:t>
          </a:r>
          <a:endParaRPr lang="en-US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71EFB11-102D-449D-A703-89736145A674}" type="parTrans" cxnId="{6785DA86-B1A9-4E18-AA17-0B6F35ED0D40}">
      <dgm:prSet/>
      <dgm:spPr>
        <a:ln>
          <a:solidFill>
            <a:srgbClr val="DFC421"/>
          </a:solidFill>
        </a:ln>
      </dgm:spPr>
      <dgm:t>
        <a:bodyPr/>
        <a:lstStyle/>
        <a:p>
          <a:endParaRPr lang="en-US"/>
        </a:p>
      </dgm:t>
    </dgm:pt>
    <dgm:pt modelId="{97AED229-C286-4193-A39B-39D0CEDA1922}" type="sibTrans" cxnId="{6785DA86-B1A9-4E18-AA17-0B6F35ED0D40}">
      <dgm:prSet/>
      <dgm:spPr/>
      <dgm:t>
        <a:bodyPr/>
        <a:lstStyle/>
        <a:p>
          <a:endParaRPr lang="en-US"/>
        </a:p>
      </dgm:t>
    </dgm:pt>
    <dgm:pt modelId="{81FD0FC3-2774-4584-93EA-6CF0F2FD9782}">
      <dgm:prSet phldrT="[Text]"/>
      <dgm:spPr>
        <a:solidFill>
          <a:srgbClr val="DFC421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Abigail Lejeune</a:t>
          </a:r>
        </a:p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Human Resources Specialist</a:t>
          </a:r>
        </a:p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850-644-1449</a:t>
          </a:r>
          <a:endParaRPr lang="en-US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085EBBA7-5365-4B4A-91D0-04CF92ED3391}" type="parTrans" cxnId="{6BBFDC3F-F570-473A-96AC-931434145892}">
      <dgm:prSet/>
      <dgm:spPr>
        <a:ln>
          <a:solidFill>
            <a:srgbClr val="DFC421"/>
          </a:solidFill>
        </a:ln>
      </dgm:spPr>
      <dgm:t>
        <a:bodyPr/>
        <a:lstStyle/>
        <a:p>
          <a:endParaRPr lang="en-US"/>
        </a:p>
      </dgm:t>
    </dgm:pt>
    <dgm:pt modelId="{6495B04E-A2D5-4A74-920C-4E05F6E05B0C}" type="sibTrans" cxnId="{6BBFDC3F-F570-473A-96AC-931434145892}">
      <dgm:prSet/>
      <dgm:spPr/>
      <dgm:t>
        <a:bodyPr/>
        <a:lstStyle/>
        <a:p>
          <a:endParaRPr lang="en-US"/>
        </a:p>
      </dgm:t>
    </dgm:pt>
    <dgm:pt modelId="{092AC7D1-BFCD-47FD-9E95-7F37720C07C3}">
      <dgm:prSet/>
      <dgm:spPr>
        <a:solidFill>
          <a:srgbClr val="DFC421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Lisa Rosenthal </a:t>
          </a:r>
        </a:p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Human Resources Specialist</a:t>
          </a:r>
        </a:p>
        <a:p>
          <a:r>
            <a:rPr lang="en-US" b="1" dirty="0" smtClean="0">
              <a:solidFill>
                <a:schemeClr val="tx1"/>
              </a:solidFill>
              <a:latin typeface="Garamond" panose="02020404030301010803" pitchFamily="18" charset="0"/>
            </a:rPr>
            <a:t>850-644-7936</a:t>
          </a:r>
          <a:endParaRPr lang="en-US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DB9D1FDA-632D-4DAF-93CA-9FCDBB17C5AF}" type="parTrans" cxnId="{B75BEC44-7CA9-454E-96EF-A398604E34CD}">
      <dgm:prSet/>
      <dgm:spPr>
        <a:ln>
          <a:solidFill>
            <a:srgbClr val="DFC421"/>
          </a:solidFill>
        </a:ln>
      </dgm:spPr>
      <dgm:t>
        <a:bodyPr/>
        <a:lstStyle/>
        <a:p>
          <a:endParaRPr lang="en-US"/>
        </a:p>
      </dgm:t>
    </dgm:pt>
    <dgm:pt modelId="{16D1E45B-4458-43D3-92F9-C1E545F0B0F0}" type="sibTrans" cxnId="{B75BEC44-7CA9-454E-96EF-A398604E34CD}">
      <dgm:prSet/>
      <dgm:spPr/>
      <dgm:t>
        <a:bodyPr/>
        <a:lstStyle/>
        <a:p>
          <a:endParaRPr lang="en-US"/>
        </a:p>
      </dgm:t>
    </dgm:pt>
    <dgm:pt modelId="{2B3DDC18-E85A-4EE4-92FE-CE745C0BECE2}" type="pres">
      <dgm:prSet presAssocID="{C111856F-3667-47DF-9DC2-FB403B9C19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E305ED-53F0-412A-B46B-027C9372D2E9}" type="pres">
      <dgm:prSet presAssocID="{6F8242DD-B631-4663-986D-C5C7220806B1}" presName="hierRoot1" presStyleCnt="0">
        <dgm:presLayoutVars>
          <dgm:hierBranch val="init"/>
        </dgm:presLayoutVars>
      </dgm:prSet>
      <dgm:spPr/>
    </dgm:pt>
    <dgm:pt modelId="{A86D21E6-E08B-4D5F-AC5F-D16748B5902C}" type="pres">
      <dgm:prSet presAssocID="{6F8242DD-B631-4663-986D-C5C7220806B1}" presName="rootComposite1" presStyleCnt="0"/>
      <dgm:spPr/>
    </dgm:pt>
    <dgm:pt modelId="{DC15C1A7-8C17-4C87-BDB3-8D1E53B65A25}" type="pres">
      <dgm:prSet presAssocID="{6F8242DD-B631-4663-986D-C5C7220806B1}" presName="rootText1" presStyleLbl="node0" presStyleIdx="0" presStyleCnt="1" custScaleX="94006" custScaleY="1100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E8DBF-E28E-4836-B3D2-EA0E3838DE29}" type="pres">
      <dgm:prSet presAssocID="{6F8242DD-B631-4663-986D-C5C7220806B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56219F6-277F-4C2A-8432-D17FEB86D9F3}" type="pres">
      <dgm:prSet presAssocID="{6F8242DD-B631-4663-986D-C5C7220806B1}" presName="hierChild2" presStyleCnt="0"/>
      <dgm:spPr/>
    </dgm:pt>
    <dgm:pt modelId="{3EBC4535-5DD3-4E0F-A9AB-1DDAF723D715}" type="pres">
      <dgm:prSet presAssocID="{E9EA0836-E28C-4FFC-8C3D-B5BCAA1401EC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210EA03-BAE3-4AB1-82CF-59091855C2F7}" type="pres">
      <dgm:prSet presAssocID="{8F3802C2-36A8-4F4D-864F-1278EA42C71D}" presName="hierRoot2" presStyleCnt="0">
        <dgm:presLayoutVars>
          <dgm:hierBranch val="init"/>
        </dgm:presLayoutVars>
      </dgm:prSet>
      <dgm:spPr/>
    </dgm:pt>
    <dgm:pt modelId="{8EFFE0BC-29AA-4523-A77A-0E42E6770152}" type="pres">
      <dgm:prSet presAssocID="{8F3802C2-36A8-4F4D-864F-1278EA42C71D}" presName="rootComposite" presStyleCnt="0"/>
      <dgm:spPr/>
    </dgm:pt>
    <dgm:pt modelId="{46BFE239-FC5C-429B-BEF8-0AA6B0A27BDB}" type="pres">
      <dgm:prSet presAssocID="{8F3802C2-36A8-4F4D-864F-1278EA42C71D}" presName="rootText" presStyleLbl="node2" presStyleIdx="0" presStyleCnt="4" custScaleX="998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49E63-EC87-4B1B-A809-1934B11C7A5D}" type="pres">
      <dgm:prSet presAssocID="{8F3802C2-36A8-4F4D-864F-1278EA42C71D}" presName="rootConnector" presStyleLbl="node2" presStyleIdx="0" presStyleCnt="4"/>
      <dgm:spPr/>
      <dgm:t>
        <a:bodyPr/>
        <a:lstStyle/>
        <a:p>
          <a:endParaRPr lang="en-US"/>
        </a:p>
      </dgm:t>
    </dgm:pt>
    <dgm:pt modelId="{E62CF01D-87C7-4880-B7C9-74CC6B26A47D}" type="pres">
      <dgm:prSet presAssocID="{8F3802C2-36A8-4F4D-864F-1278EA42C71D}" presName="hierChild4" presStyleCnt="0"/>
      <dgm:spPr/>
    </dgm:pt>
    <dgm:pt modelId="{7A2CB7EC-5F01-4F3C-BFF2-E7C27B654288}" type="pres">
      <dgm:prSet presAssocID="{8F3802C2-36A8-4F4D-864F-1278EA42C71D}" presName="hierChild5" presStyleCnt="0"/>
      <dgm:spPr/>
    </dgm:pt>
    <dgm:pt modelId="{4575528F-0B7A-43CC-8E24-601E59D34925}" type="pres">
      <dgm:prSet presAssocID="{371EFB11-102D-449D-A703-89736145A674}" presName="Name37" presStyleLbl="parChTrans1D2" presStyleIdx="1" presStyleCnt="4"/>
      <dgm:spPr/>
      <dgm:t>
        <a:bodyPr/>
        <a:lstStyle/>
        <a:p>
          <a:endParaRPr lang="en-US"/>
        </a:p>
      </dgm:t>
    </dgm:pt>
    <dgm:pt modelId="{AC5935AE-C3CC-4883-B28E-9E1CE72EC344}" type="pres">
      <dgm:prSet presAssocID="{77FC5A58-3B11-4C8E-BABD-23BD3F2C03CF}" presName="hierRoot2" presStyleCnt="0">
        <dgm:presLayoutVars>
          <dgm:hierBranch val="init"/>
        </dgm:presLayoutVars>
      </dgm:prSet>
      <dgm:spPr/>
    </dgm:pt>
    <dgm:pt modelId="{E8F20C0C-AFA5-400B-AF8A-ED8995BD9DC4}" type="pres">
      <dgm:prSet presAssocID="{77FC5A58-3B11-4C8E-BABD-23BD3F2C03CF}" presName="rootComposite" presStyleCnt="0"/>
      <dgm:spPr/>
    </dgm:pt>
    <dgm:pt modelId="{A079473C-BB72-41D4-8248-7BECF7B44F9C}" type="pres">
      <dgm:prSet presAssocID="{77FC5A58-3B11-4C8E-BABD-23BD3F2C03C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370ECF-84AC-4870-9681-8FBF1F759F2C}" type="pres">
      <dgm:prSet presAssocID="{77FC5A58-3B11-4C8E-BABD-23BD3F2C03CF}" presName="rootConnector" presStyleLbl="node2" presStyleIdx="1" presStyleCnt="4"/>
      <dgm:spPr/>
      <dgm:t>
        <a:bodyPr/>
        <a:lstStyle/>
        <a:p>
          <a:endParaRPr lang="en-US"/>
        </a:p>
      </dgm:t>
    </dgm:pt>
    <dgm:pt modelId="{E32FDEFA-5CE7-4DD9-AE7F-8C5FBD2A4F47}" type="pres">
      <dgm:prSet presAssocID="{77FC5A58-3B11-4C8E-BABD-23BD3F2C03CF}" presName="hierChild4" presStyleCnt="0"/>
      <dgm:spPr/>
    </dgm:pt>
    <dgm:pt modelId="{BFDE40EA-3034-466E-82A0-76E23C665E9C}" type="pres">
      <dgm:prSet presAssocID="{77FC5A58-3B11-4C8E-BABD-23BD3F2C03CF}" presName="hierChild5" presStyleCnt="0"/>
      <dgm:spPr/>
    </dgm:pt>
    <dgm:pt modelId="{C27ADCB5-77E3-4FD0-99F9-93CA7618FE3E}" type="pres">
      <dgm:prSet presAssocID="{085EBBA7-5365-4B4A-91D0-04CF92ED3391}" presName="Name37" presStyleLbl="parChTrans1D2" presStyleIdx="2" presStyleCnt="4"/>
      <dgm:spPr/>
      <dgm:t>
        <a:bodyPr/>
        <a:lstStyle/>
        <a:p>
          <a:endParaRPr lang="en-US"/>
        </a:p>
      </dgm:t>
    </dgm:pt>
    <dgm:pt modelId="{2C1215C2-4F70-4AF0-AA2B-E990B73FA0AA}" type="pres">
      <dgm:prSet presAssocID="{81FD0FC3-2774-4584-93EA-6CF0F2FD9782}" presName="hierRoot2" presStyleCnt="0">
        <dgm:presLayoutVars>
          <dgm:hierBranch val="init"/>
        </dgm:presLayoutVars>
      </dgm:prSet>
      <dgm:spPr/>
    </dgm:pt>
    <dgm:pt modelId="{67E301F5-24AF-4640-A4BD-EEA748E9976E}" type="pres">
      <dgm:prSet presAssocID="{81FD0FC3-2774-4584-93EA-6CF0F2FD9782}" presName="rootComposite" presStyleCnt="0"/>
      <dgm:spPr/>
    </dgm:pt>
    <dgm:pt modelId="{E9938709-86FD-40F5-8C7D-072D5C22F71A}" type="pres">
      <dgm:prSet presAssocID="{81FD0FC3-2774-4584-93EA-6CF0F2FD978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920CD-7B11-4ABF-AD30-16F6129D615C}" type="pres">
      <dgm:prSet presAssocID="{81FD0FC3-2774-4584-93EA-6CF0F2FD9782}" presName="rootConnector" presStyleLbl="node2" presStyleIdx="2" presStyleCnt="4"/>
      <dgm:spPr/>
      <dgm:t>
        <a:bodyPr/>
        <a:lstStyle/>
        <a:p>
          <a:endParaRPr lang="en-US"/>
        </a:p>
      </dgm:t>
    </dgm:pt>
    <dgm:pt modelId="{BF45A790-6E02-4B5F-B4C6-524DD32B19CE}" type="pres">
      <dgm:prSet presAssocID="{81FD0FC3-2774-4584-93EA-6CF0F2FD9782}" presName="hierChild4" presStyleCnt="0"/>
      <dgm:spPr/>
    </dgm:pt>
    <dgm:pt modelId="{1FBC0193-F359-4B89-A5A1-2F1AB33004E2}" type="pres">
      <dgm:prSet presAssocID="{81FD0FC3-2774-4584-93EA-6CF0F2FD9782}" presName="hierChild5" presStyleCnt="0"/>
      <dgm:spPr/>
    </dgm:pt>
    <dgm:pt modelId="{B65B238A-2455-4242-9126-8BCE609655A3}" type="pres">
      <dgm:prSet presAssocID="{DB9D1FDA-632D-4DAF-93CA-9FCDBB17C5AF}" presName="Name37" presStyleLbl="parChTrans1D2" presStyleIdx="3" presStyleCnt="4"/>
      <dgm:spPr/>
      <dgm:t>
        <a:bodyPr/>
        <a:lstStyle/>
        <a:p>
          <a:endParaRPr lang="en-US"/>
        </a:p>
      </dgm:t>
    </dgm:pt>
    <dgm:pt modelId="{2089E095-A83C-417C-A337-0DCFCB52E7A8}" type="pres">
      <dgm:prSet presAssocID="{092AC7D1-BFCD-47FD-9E95-7F37720C07C3}" presName="hierRoot2" presStyleCnt="0">
        <dgm:presLayoutVars>
          <dgm:hierBranch val="init"/>
        </dgm:presLayoutVars>
      </dgm:prSet>
      <dgm:spPr/>
    </dgm:pt>
    <dgm:pt modelId="{919A86CC-69DB-4EBB-A44C-A83A549B8370}" type="pres">
      <dgm:prSet presAssocID="{092AC7D1-BFCD-47FD-9E95-7F37720C07C3}" presName="rootComposite" presStyleCnt="0"/>
      <dgm:spPr/>
    </dgm:pt>
    <dgm:pt modelId="{14414A7C-0490-4AF1-9022-CD4A51636F01}" type="pres">
      <dgm:prSet presAssocID="{092AC7D1-BFCD-47FD-9E95-7F37720C07C3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2A547F-D8A1-47B2-A461-13C37B45A592}" type="pres">
      <dgm:prSet presAssocID="{092AC7D1-BFCD-47FD-9E95-7F37720C07C3}" presName="rootConnector" presStyleLbl="node2" presStyleIdx="3" presStyleCnt="4"/>
      <dgm:spPr/>
      <dgm:t>
        <a:bodyPr/>
        <a:lstStyle/>
        <a:p>
          <a:endParaRPr lang="en-US"/>
        </a:p>
      </dgm:t>
    </dgm:pt>
    <dgm:pt modelId="{204CB4B0-58A5-4FC8-9C3F-9176C5EB7A02}" type="pres">
      <dgm:prSet presAssocID="{092AC7D1-BFCD-47FD-9E95-7F37720C07C3}" presName="hierChild4" presStyleCnt="0"/>
      <dgm:spPr/>
    </dgm:pt>
    <dgm:pt modelId="{19AA5B8C-6841-43E2-BC6C-01009786B94D}" type="pres">
      <dgm:prSet presAssocID="{092AC7D1-BFCD-47FD-9E95-7F37720C07C3}" presName="hierChild5" presStyleCnt="0"/>
      <dgm:spPr/>
    </dgm:pt>
    <dgm:pt modelId="{16A3FDFD-B734-4AC2-8089-D0305EF924E6}" type="pres">
      <dgm:prSet presAssocID="{6F8242DD-B631-4663-986D-C5C7220806B1}" presName="hierChild3" presStyleCnt="0"/>
      <dgm:spPr/>
    </dgm:pt>
  </dgm:ptLst>
  <dgm:cxnLst>
    <dgm:cxn modelId="{021CAB33-CBF3-42FA-8EC6-730D9721B4E7}" srcId="{6F8242DD-B631-4663-986D-C5C7220806B1}" destId="{8F3802C2-36A8-4F4D-864F-1278EA42C71D}" srcOrd="0" destOrd="0" parTransId="{E9EA0836-E28C-4FFC-8C3D-B5BCAA1401EC}" sibTransId="{8C895094-8495-472E-AC21-D44599D8C0EF}"/>
    <dgm:cxn modelId="{02FCF4D9-C585-4AE6-AD2C-4A446FCDF1FC}" type="presOf" srcId="{6F8242DD-B631-4663-986D-C5C7220806B1}" destId="{A50E8DBF-E28E-4836-B3D2-EA0E3838DE29}" srcOrd="1" destOrd="0" presId="urn:microsoft.com/office/officeart/2005/8/layout/orgChart1"/>
    <dgm:cxn modelId="{B75BEC44-7CA9-454E-96EF-A398604E34CD}" srcId="{6F8242DD-B631-4663-986D-C5C7220806B1}" destId="{092AC7D1-BFCD-47FD-9E95-7F37720C07C3}" srcOrd="3" destOrd="0" parTransId="{DB9D1FDA-632D-4DAF-93CA-9FCDBB17C5AF}" sibTransId="{16D1E45B-4458-43D3-92F9-C1E545F0B0F0}"/>
    <dgm:cxn modelId="{075A4DDA-5EB3-4082-A605-09B8926E2757}" type="presOf" srcId="{092AC7D1-BFCD-47FD-9E95-7F37720C07C3}" destId="{782A547F-D8A1-47B2-A461-13C37B45A592}" srcOrd="1" destOrd="0" presId="urn:microsoft.com/office/officeart/2005/8/layout/orgChart1"/>
    <dgm:cxn modelId="{63672881-A9D6-4B04-A4E4-CDC86BA3EAB4}" type="presOf" srcId="{E9EA0836-E28C-4FFC-8C3D-B5BCAA1401EC}" destId="{3EBC4535-5DD3-4E0F-A9AB-1DDAF723D715}" srcOrd="0" destOrd="0" presId="urn:microsoft.com/office/officeart/2005/8/layout/orgChart1"/>
    <dgm:cxn modelId="{22DF82AC-880C-43D1-9F34-2F0F00C42A56}" type="presOf" srcId="{C111856F-3667-47DF-9DC2-FB403B9C1953}" destId="{2B3DDC18-E85A-4EE4-92FE-CE745C0BECE2}" srcOrd="0" destOrd="0" presId="urn:microsoft.com/office/officeart/2005/8/layout/orgChart1"/>
    <dgm:cxn modelId="{C4B3F634-6E65-4A4A-B9FE-E2CCFD95B19E}" type="presOf" srcId="{092AC7D1-BFCD-47FD-9E95-7F37720C07C3}" destId="{14414A7C-0490-4AF1-9022-CD4A51636F01}" srcOrd="0" destOrd="0" presId="urn:microsoft.com/office/officeart/2005/8/layout/orgChart1"/>
    <dgm:cxn modelId="{047E62F9-8A97-48A3-8532-EC6CAC7C6876}" type="presOf" srcId="{81FD0FC3-2774-4584-93EA-6CF0F2FD9782}" destId="{E9938709-86FD-40F5-8C7D-072D5C22F71A}" srcOrd="0" destOrd="0" presId="urn:microsoft.com/office/officeart/2005/8/layout/orgChart1"/>
    <dgm:cxn modelId="{13E068B4-C8C4-4B18-80F6-0FDC8B5228A6}" type="presOf" srcId="{8F3802C2-36A8-4F4D-864F-1278EA42C71D}" destId="{46BFE239-FC5C-429B-BEF8-0AA6B0A27BDB}" srcOrd="0" destOrd="0" presId="urn:microsoft.com/office/officeart/2005/8/layout/orgChart1"/>
    <dgm:cxn modelId="{C5D8A7A9-DBB4-4823-B476-C0448BA49579}" type="presOf" srcId="{81FD0FC3-2774-4584-93EA-6CF0F2FD9782}" destId="{C4B920CD-7B11-4ABF-AD30-16F6129D615C}" srcOrd="1" destOrd="0" presId="urn:microsoft.com/office/officeart/2005/8/layout/orgChart1"/>
    <dgm:cxn modelId="{6BBFDC3F-F570-473A-96AC-931434145892}" srcId="{6F8242DD-B631-4663-986D-C5C7220806B1}" destId="{81FD0FC3-2774-4584-93EA-6CF0F2FD9782}" srcOrd="2" destOrd="0" parTransId="{085EBBA7-5365-4B4A-91D0-04CF92ED3391}" sibTransId="{6495B04E-A2D5-4A74-920C-4E05F6E05B0C}"/>
    <dgm:cxn modelId="{4F574A2E-55E1-400D-B92E-FCBE2D499522}" type="presOf" srcId="{085EBBA7-5365-4B4A-91D0-04CF92ED3391}" destId="{C27ADCB5-77E3-4FD0-99F9-93CA7618FE3E}" srcOrd="0" destOrd="0" presId="urn:microsoft.com/office/officeart/2005/8/layout/orgChart1"/>
    <dgm:cxn modelId="{6785DA86-B1A9-4E18-AA17-0B6F35ED0D40}" srcId="{6F8242DD-B631-4663-986D-C5C7220806B1}" destId="{77FC5A58-3B11-4C8E-BABD-23BD3F2C03CF}" srcOrd="1" destOrd="0" parTransId="{371EFB11-102D-449D-A703-89736145A674}" sibTransId="{97AED229-C286-4193-A39B-39D0CEDA1922}"/>
    <dgm:cxn modelId="{37BB520F-433B-44F6-9987-EB9B3D9E0C11}" type="presOf" srcId="{77FC5A58-3B11-4C8E-BABD-23BD3F2C03CF}" destId="{A079473C-BB72-41D4-8248-7BECF7B44F9C}" srcOrd="0" destOrd="0" presId="urn:microsoft.com/office/officeart/2005/8/layout/orgChart1"/>
    <dgm:cxn modelId="{8818F32D-045E-440E-BCFB-F4763F9586D5}" srcId="{C111856F-3667-47DF-9DC2-FB403B9C1953}" destId="{6F8242DD-B631-4663-986D-C5C7220806B1}" srcOrd="0" destOrd="0" parTransId="{A27AA87C-AC48-43D9-93AD-3A070435F575}" sibTransId="{AC8501A5-AE8C-4B1A-982C-09C09413E562}"/>
    <dgm:cxn modelId="{CDB4AB5C-F1C8-4EE4-8C9E-C30FF49E403F}" type="presOf" srcId="{DB9D1FDA-632D-4DAF-93CA-9FCDBB17C5AF}" destId="{B65B238A-2455-4242-9126-8BCE609655A3}" srcOrd="0" destOrd="0" presId="urn:microsoft.com/office/officeart/2005/8/layout/orgChart1"/>
    <dgm:cxn modelId="{A44C46A8-FC3B-43C8-8DFD-D1DC7E7E2739}" type="presOf" srcId="{6F8242DD-B631-4663-986D-C5C7220806B1}" destId="{DC15C1A7-8C17-4C87-BDB3-8D1E53B65A25}" srcOrd="0" destOrd="0" presId="urn:microsoft.com/office/officeart/2005/8/layout/orgChart1"/>
    <dgm:cxn modelId="{06C8438F-79C7-4A22-9F93-B630BD7616AA}" type="presOf" srcId="{8F3802C2-36A8-4F4D-864F-1278EA42C71D}" destId="{C3C49E63-EC87-4B1B-A809-1934B11C7A5D}" srcOrd="1" destOrd="0" presId="urn:microsoft.com/office/officeart/2005/8/layout/orgChart1"/>
    <dgm:cxn modelId="{90813E5D-82CA-4284-9597-BC4D3AD4EA57}" type="presOf" srcId="{371EFB11-102D-449D-A703-89736145A674}" destId="{4575528F-0B7A-43CC-8E24-601E59D34925}" srcOrd="0" destOrd="0" presId="urn:microsoft.com/office/officeart/2005/8/layout/orgChart1"/>
    <dgm:cxn modelId="{B6964745-0FD1-4CC0-9C97-49CF192399A4}" type="presOf" srcId="{77FC5A58-3B11-4C8E-BABD-23BD3F2C03CF}" destId="{EB370ECF-84AC-4870-9681-8FBF1F759F2C}" srcOrd="1" destOrd="0" presId="urn:microsoft.com/office/officeart/2005/8/layout/orgChart1"/>
    <dgm:cxn modelId="{399205CE-96DA-4935-88B5-999EE495D70B}" type="presParOf" srcId="{2B3DDC18-E85A-4EE4-92FE-CE745C0BECE2}" destId="{CFE305ED-53F0-412A-B46B-027C9372D2E9}" srcOrd="0" destOrd="0" presId="urn:microsoft.com/office/officeart/2005/8/layout/orgChart1"/>
    <dgm:cxn modelId="{BE18719C-AE67-4B8F-A3D4-EB547701FBEF}" type="presParOf" srcId="{CFE305ED-53F0-412A-B46B-027C9372D2E9}" destId="{A86D21E6-E08B-4D5F-AC5F-D16748B5902C}" srcOrd="0" destOrd="0" presId="urn:microsoft.com/office/officeart/2005/8/layout/orgChart1"/>
    <dgm:cxn modelId="{64E6B92D-1455-4AD9-9462-DF65512D1768}" type="presParOf" srcId="{A86D21E6-E08B-4D5F-AC5F-D16748B5902C}" destId="{DC15C1A7-8C17-4C87-BDB3-8D1E53B65A25}" srcOrd="0" destOrd="0" presId="urn:microsoft.com/office/officeart/2005/8/layout/orgChart1"/>
    <dgm:cxn modelId="{EF15CF9F-9DA4-43B9-BF96-BFA1F8F88752}" type="presParOf" srcId="{A86D21E6-E08B-4D5F-AC5F-D16748B5902C}" destId="{A50E8DBF-E28E-4836-B3D2-EA0E3838DE29}" srcOrd="1" destOrd="0" presId="urn:microsoft.com/office/officeart/2005/8/layout/orgChart1"/>
    <dgm:cxn modelId="{CAB88F82-7102-426D-8444-E6205ED5D636}" type="presParOf" srcId="{CFE305ED-53F0-412A-B46B-027C9372D2E9}" destId="{D56219F6-277F-4C2A-8432-D17FEB86D9F3}" srcOrd="1" destOrd="0" presId="urn:microsoft.com/office/officeart/2005/8/layout/orgChart1"/>
    <dgm:cxn modelId="{A27969F1-6522-4AA9-B8CC-A76C046137E8}" type="presParOf" srcId="{D56219F6-277F-4C2A-8432-D17FEB86D9F3}" destId="{3EBC4535-5DD3-4E0F-A9AB-1DDAF723D715}" srcOrd="0" destOrd="0" presId="urn:microsoft.com/office/officeart/2005/8/layout/orgChart1"/>
    <dgm:cxn modelId="{156CCF2C-75F2-4AEC-B168-1E55F1F2A5F1}" type="presParOf" srcId="{D56219F6-277F-4C2A-8432-D17FEB86D9F3}" destId="{1210EA03-BAE3-4AB1-82CF-59091855C2F7}" srcOrd="1" destOrd="0" presId="urn:microsoft.com/office/officeart/2005/8/layout/orgChart1"/>
    <dgm:cxn modelId="{80549952-E41C-4FB0-AE7D-217545281498}" type="presParOf" srcId="{1210EA03-BAE3-4AB1-82CF-59091855C2F7}" destId="{8EFFE0BC-29AA-4523-A77A-0E42E6770152}" srcOrd="0" destOrd="0" presId="urn:microsoft.com/office/officeart/2005/8/layout/orgChart1"/>
    <dgm:cxn modelId="{EE143618-B2E4-40A7-AB51-7CAC83A25239}" type="presParOf" srcId="{8EFFE0BC-29AA-4523-A77A-0E42E6770152}" destId="{46BFE239-FC5C-429B-BEF8-0AA6B0A27BDB}" srcOrd="0" destOrd="0" presId="urn:microsoft.com/office/officeart/2005/8/layout/orgChart1"/>
    <dgm:cxn modelId="{D46FD3A2-9AC0-4EDD-8CDF-EB2C7CAD0C40}" type="presParOf" srcId="{8EFFE0BC-29AA-4523-A77A-0E42E6770152}" destId="{C3C49E63-EC87-4B1B-A809-1934B11C7A5D}" srcOrd="1" destOrd="0" presId="urn:microsoft.com/office/officeart/2005/8/layout/orgChart1"/>
    <dgm:cxn modelId="{1FD3A7EC-B779-4B03-A4DE-20DD83397630}" type="presParOf" srcId="{1210EA03-BAE3-4AB1-82CF-59091855C2F7}" destId="{E62CF01D-87C7-4880-B7C9-74CC6B26A47D}" srcOrd="1" destOrd="0" presId="urn:microsoft.com/office/officeart/2005/8/layout/orgChart1"/>
    <dgm:cxn modelId="{3D90A99B-BF44-495A-BCB0-FDBAA2272DE4}" type="presParOf" srcId="{1210EA03-BAE3-4AB1-82CF-59091855C2F7}" destId="{7A2CB7EC-5F01-4F3C-BFF2-E7C27B654288}" srcOrd="2" destOrd="0" presId="urn:microsoft.com/office/officeart/2005/8/layout/orgChart1"/>
    <dgm:cxn modelId="{209B7FCB-E805-454C-9D91-7969BA703694}" type="presParOf" srcId="{D56219F6-277F-4C2A-8432-D17FEB86D9F3}" destId="{4575528F-0B7A-43CC-8E24-601E59D34925}" srcOrd="2" destOrd="0" presId="urn:microsoft.com/office/officeart/2005/8/layout/orgChart1"/>
    <dgm:cxn modelId="{F3191A4E-F519-40FD-97E6-A7F9B8C3BC03}" type="presParOf" srcId="{D56219F6-277F-4C2A-8432-D17FEB86D9F3}" destId="{AC5935AE-C3CC-4883-B28E-9E1CE72EC344}" srcOrd="3" destOrd="0" presId="urn:microsoft.com/office/officeart/2005/8/layout/orgChart1"/>
    <dgm:cxn modelId="{417EC8AF-E900-4F61-BEB3-1EFBE2C46B01}" type="presParOf" srcId="{AC5935AE-C3CC-4883-B28E-9E1CE72EC344}" destId="{E8F20C0C-AFA5-400B-AF8A-ED8995BD9DC4}" srcOrd="0" destOrd="0" presId="urn:microsoft.com/office/officeart/2005/8/layout/orgChart1"/>
    <dgm:cxn modelId="{8301FCDB-CCD2-492E-B7B1-80502108C9A7}" type="presParOf" srcId="{E8F20C0C-AFA5-400B-AF8A-ED8995BD9DC4}" destId="{A079473C-BB72-41D4-8248-7BECF7B44F9C}" srcOrd="0" destOrd="0" presId="urn:microsoft.com/office/officeart/2005/8/layout/orgChart1"/>
    <dgm:cxn modelId="{51DD96DC-088B-4477-9CAE-83E681AC0C6D}" type="presParOf" srcId="{E8F20C0C-AFA5-400B-AF8A-ED8995BD9DC4}" destId="{EB370ECF-84AC-4870-9681-8FBF1F759F2C}" srcOrd="1" destOrd="0" presId="urn:microsoft.com/office/officeart/2005/8/layout/orgChart1"/>
    <dgm:cxn modelId="{6224CBAF-283B-44C2-8EA2-6B16FB201939}" type="presParOf" srcId="{AC5935AE-C3CC-4883-B28E-9E1CE72EC344}" destId="{E32FDEFA-5CE7-4DD9-AE7F-8C5FBD2A4F47}" srcOrd="1" destOrd="0" presId="urn:microsoft.com/office/officeart/2005/8/layout/orgChart1"/>
    <dgm:cxn modelId="{CD22A973-83EE-4544-B726-7F50B7AA7063}" type="presParOf" srcId="{AC5935AE-C3CC-4883-B28E-9E1CE72EC344}" destId="{BFDE40EA-3034-466E-82A0-76E23C665E9C}" srcOrd="2" destOrd="0" presId="urn:microsoft.com/office/officeart/2005/8/layout/orgChart1"/>
    <dgm:cxn modelId="{85F8B41B-C49A-4687-9661-ACC42871B618}" type="presParOf" srcId="{D56219F6-277F-4C2A-8432-D17FEB86D9F3}" destId="{C27ADCB5-77E3-4FD0-99F9-93CA7618FE3E}" srcOrd="4" destOrd="0" presId="urn:microsoft.com/office/officeart/2005/8/layout/orgChart1"/>
    <dgm:cxn modelId="{AFDDF43D-142C-45E1-AAF3-630444665F73}" type="presParOf" srcId="{D56219F6-277F-4C2A-8432-D17FEB86D9F3}" destId="{2C1215C2-4F70-4AF0-AA2B-E990B73FA0AA}" srcOrd="5" destOrd="0" presId="urn:microsoft.com/office/officeart/2005/8/layout/orgChart1"/>
    <dgm:cxn modelId="{7BFD564E-3F88-4835-B3C4-E59B878FF658}" type="presParOf" srcId="{2C1215C2-4F70-4AF0-AA2B-E990B73FA0AA}" destId="{67E301F5-24AF-4640-A4BD-EEA748E9976E}" srcOrd="0" destOrd="0" presId="urn:microsoft.com/office/officeart/2005/8/layout/orgChart1"/>
    <dgm:cxn modelId="{0FB7DEEE-B1DD-42AD-B9FE-19BB9677ADF7}" type="presParOf" srcId="{67E301F5-24AF-4640-A4BD-EEA748E9976E}" destId="{E9938709-86FD-40F5-8C7D-072D5C22F71A}" srcOrd="0" destOrd="0" presId="urn:microsoft.com/office/officeart/2005/8/layout/orgChart1"/>
    <dgm:cxn modelId="{DB416D70-3B03-4ACD-851C-BDA4553C988D}" type="presParOf" srcId="{67E301F5-24AF-4640-A4BD-EEA748E9976E}" destId="{C4B920CD-7B11-4ABF-AD30-16F6129D615C}" srcOrd="1" destOrd="0" presId="urn:microsoft.com/office/officeart/2005/8/layout/orgChart1"/>
    <dgm:cxn modelId="{FE741C5E-98A3-43F4-8C49-91A85B131680}" type="presParOf" srcId="{2C1215C2-4F70-4AF0-AA2B-E990B73FA0AA}" destId="{BF45A790-6E02-4B5F-B4C6-524DD32B19CE}" srcOrd="1" destOrd="0" presId="urn:microsoft.com/office/officeart/2005/8/layout/orgChart1"/>
    <dgm:cxn modelId="{C8EF4E9D-AD9A-44E6-85A6-0BD2189DEAAB}" type="presParOf" srcId="{2C1215C2-4F70-4AF0-AA2B-E990B73FA0AA}" destId="{1FBC0193-F359-4B89-A5A1-2F1AB33004E2}" srcOrd="2" destOrd="0" presId="urn:microsoft.com/office/officeart/2005/8/layout/orgChart1"/>
    <dgm:cxn modelId="{291A8F95-9FF1-43C3-BFFC-86344B1F78DA}" type="presParOf" srcId="{D56219F6-277F-4C2A-8432-D17FEB86D9F3}" destId="{B65B238A-2455-4242-9126-8BCE609655A3}" srcOrd="6" destOrd="0" presId="urn:microsoft.com/office/officeart/2005/8/layout/orgChart1"/>
    <dgm:cxn modelId="{3CEF15A7-5CC9-4EAF-ABC7-DA74EA493E40}" type="presParOf" srcId="{D56219F6-277F-4C2A-8432-D17FEB86D9F3}" destId="{2089E095-A83C-417C-A337-0DCFCB52E7A8}" srcOrd="7" destOrd="0" presId="urn:microsoft.com/office/officeart/2005/8/layout/orgChart1"/>
    <dgm:cxn modelId="{2C88366C-871A-4035-9BC3-20AD4AD46FDE}" type="presParOf" srcId="{2089E095-A83C-417C-A337-0DCFCB52E7A8}" destId="{919A86CC-69DB-4EBB-A44C-A83A549B8370}" srcOrd="0" destOrd="0" presId="urn:microsoft.com/office/officeart/2005/8/layout/orgChart1"/>
    <dgm:cxn modelId="{AC2E0FCD-7786-48E0-B7AB-1FBFA5D5ABE2}" type="presParOf" srcId="{919A86CC-69DB-4EBB-A44C-A83A549B8370}" destId="{14414A7C-0490-4AF1-9022-CD4A51636F01}" srcOrd="0" destOrd="0" presId="urn:microsoft.com/office/officeart/2005/8/layout/orgChart1"/>
    <dgm:cxn modelId="{8F2A3392-3580-41B9-ADE6-8779E0CB8EB2}" type="presParOf" srcId="{919A86CC-69DB-4EBB-A44C-A83A549B8370}" destId="{782A547F-D8A1-47B2-A461-13C37B45A592}" srcOrd="1" destOrd="0" presId="urn:microsoft.com/office/officeart/2005/8/layout/orgChart1"/>
    <dgm:cxn modelId="{C0EFB543-13E5-4577-85D9-74791F215B47}" type="presParOf" srcId="{2089E095-A83C-417C-A337-0DCFCB52E7A8}" destId="{204CB4B0-58A5-4FC8-9C3F-9176C5EB7A02}" srcOrd="1" destOrd="0" presId="urn:microsoft.com/office/officeart/2005/8/layout/orgChart1"/>
    <dgm:cxn modelId="{090ADC42-F2F5-4F75-AF99-DA517CA94711}" type="presParOf" srcId="{2089E095-A83C-417C-A337-0DCFCB52E7A8}" destId="{19AA5B8C-6841-43E2-BC6C-01009786B94D}" srcOrd="2" destOrd="0" presId="urn:microsoft.com/office/officeart/2005/8/layout/orgChart1"/>
    <dgm:cxn modelId="{5A2B8377-7D63-4960-8A1B-0F6A688C92E1}" type="presParOf" srcId="{CFE305ED-53F0-412A-B46B-027C9372D2E9}" destId="{16A3FDFD-B734-4AC2-8089-D0305EF924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5DB80B-191A-41C3-A7CC-1580C47012D4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8758EF-70EB-4F59-BB0C-CB17D2347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AC2095-39B4-430C-B62B-C12C556290BD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F5BAE5-25D6-4C37-9E5A-7A556AF919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0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5BAE5-25D6-4C37-9E5A-7A556AF919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21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9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0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8CAB8-6123-4F46-A4F1-91E8380FDB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strickland2@fsu.edu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p.gov/i9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ge.fsu.edu/infofordept/deptmailinglist.cfm" TargetMode="External"/><Relationship Id="rId2" Type="http://schemas.openxmlformats.org/officeDocument/2006/relationships/hyperlink" Target="http://www.cge.fsu.edu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hr.fsu.edu/CONTENT/I9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http://uhs.fsu.edu/img/Tobacco-Free-FSU-Banner_supergraphic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http://uhs.fsu.edu/img/Tobacco-Free-FSU-Banner_supergraphic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http://uhs.fsu.edu/img/Tobacco-Free-FSU-Banner_supergraphic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http://uhs.fsu.edu/img/Tobacco-Free-FSU-Banner_supergraphic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http://uhs.fsu.edu/img/Tobacco-Free-FSU-Banner_supergraphic.png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tobaccofree.fsu.ed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http://uhs.fsu.edu/img/Tobacco-Free-FSU-Banner_supergraphic.png" TargetMode="Externa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http://uhs.fsu.edu/img/Tobacco-Free-FSU-Banner_supergraphic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http://uhs.fsu.edu/img/Tobacco-Free-FSU-Banner_supergraphic.png" TargetMode="External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http://uhs.fsu.edu/img/Tobacco-Free-FSU-Banner_supergraphic.png" TargetMode="External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http://uhs.fsu.edu/img/Tobacco-Free-FSU-Banner_supergraphic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hyperlink" Target="http://vimeo.com/7587579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http://uhs.fsu.edu/img/Tobacco-Free-FSU-Banner_supergraphic.png" TargetMode="Externa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mailto:kfrentz@admin.fsu.edu" TargetMode="External"/><Relationship Id="rId4" Type="http://schemas.openxmlformats.org/officeDocument/2006/relationships/hyperlink" Target="mailto:lvinson@admin.fsu.edu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strickland2@fsu.edu" TargetMode="External"/><Relationship Id="rId2" Type="http://schemas.openxmlformats.org/officeDocument/2006/relationships/hyperlink" Target="mailto:scmiller@fsu.edu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397" y="1524000"/>
            <a:ext cx="8534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Human Resources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Department Representative Meeting</a:t>
            </a:r>
            <a:b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/>
            </a:r>
            <a:b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October 16, 2013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8CAB8-6123-4F46-A4F1-91E8380FDB49}" type="slidenum">
              <a:rPr lang="en-US" smtClean="0"/>
              <a:t>1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3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954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Administrative Discretionary Increases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Must be accompanied by specified documentation to justify the increase, pursuant to the collective bargaining agreement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26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431378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Counter-Offers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Must be accompanied by a copy of the verified written offer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62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431378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Endowed/Named Chairs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Must be accompanied by a copy of the criteria and procedures for the award of the chair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22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800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Extraordinary Accomplishments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Must be accompanied by an explanation of how the accomplishments exceed the minimum criteria for the top merit category of the department/unit, </a:t>
            </a:r>
            <a:r>
              <a:rPr lang="en-US" sz="2800" i="1" dirty="0" smtClean="0"/>
              <a:t>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When based on an external award or similar, must be accompanied by the specific external award or alternative criteria which is considered “prestigious” or “highly prestigious”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88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Equity Adjustments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Must be accompanied by the salaries and history of annual accomplishments of the group(s) relative to which the inequity is to be corrected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Must be based on criteria and procedures published by the dean of each college/unit and provided to the UFF Chapter at least 45 days before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47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431378"/>
            <a:ext cx="7772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Increased Duties &amp; Responsibilities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Must be accompanied by the signed annual Assignments of Responsibility (AOR) for the year preceding the change and the new one reflecting the increased duties and </a:t>
            </a:r>
            <a:r>
              <a:rPr lang="en-US" sz="2800" dirty="0" smtClean="0">
                <a:solidFill>
                  <a:prstClr val="black"/>
                </a:solidFill>
              </a:rPr>
              <a:t>responsibilities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431378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Recognition of Distinguished Faculty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Must be accompanied by the specific external award ,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0" lvl="1"/>
            <a:r>
              <a:rPr lang="en-US" sz="2800" i="1" dirty="0" smtClean="0">
                <a:solidFill>
                  <a:prstClr val="black"/>
                </a:solidFill>
              </a:rPr>
              <a:t>      or</a:t>
            </a:r>
            <a:endParaRPr lang="en-US" sz="2800" i="1" dirty="0">
              <a:solidFill>
                <a:prstClr val="black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Must be accompanied by alternative criteria which justifies the designation of “Distinguished” or “with Distinction</a:t>
            </a:r>
            <a:r>
              <a:rPr lang="en-US" sz="2800" dirty="0" smtClean="0">
                <a:solidFill>
                  <a:prstClr val="black"/>
                </a:solidFill>
              </a:rPr>
              <a:t>”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066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ADI Processing</a:t>
            </a:r>
            <a:endParaRPr lang="en-US" sz="36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35411949"/>
              </p:ext>
            </p:extLst>
          </p:nvPr>
        </p:nvGraphicFramePr>
        <p:xfrm>
          <a:off x="571500" y="2057400"/>
          <a:ext cx="8001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431378"/>
            <a:ext cx="7619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prstClr val="black"/>
                </a:solidFill>
              </a:rPr>
              <a:t>Contact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Bill Strickland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645-2202 or </a:t>
            </a:r>
            <a:r>
              <a:rPr lang="en-US" sz="2800" dirty="0" smtClean="0">
                <a:solidFill>
                  <a:prstClr val="black"/>
                </a:solidFill>
                <a:hlinkClick r:id="rId2"/>
              </a:rPr>
              <a:t>bstrickland2@fsu.edu</a:t>
            </a:r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I-94 Changes/Updates</a:t>
            </a:r>
            <a:endParaRPr lang="en-US" sz="280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77724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480000"/>
                </a:solidFill>
              </a:rPr>
              <a:t>Kristen Hagen</a:t>
            </a:r>
          </a:p>
          <a:p>
            <a:r>
              <a:rPr lang="en-US" dirty="0" smtClean="0">
                <a:solidFill>
                  <a:srgbClr val="480000"/>
                </a:solidFill>
              </a:rPr>
              <a:t>Associate Director, Academic &amp; Student Services</a:t>
            </a:r>
          </a:p>
          <a:p>
            <a:r>
              <a:rPr lang="en-US" dirty="0" smtClean="0">
                <a:solidFill>
                  <a:srgbClr val="480000"/>
                </a:solidFill>
              </a:rPr>
              <a:t>Center for Global Engagement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9020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2</a:t>
            </a:fld>
            <a:endParaRPr lang="en-US" dirty="0"/>
          </a:p>
        </p:txBody>
      </p:sp>
      <p:sp useBgFill="1">
        <p:nvSpPr>
          <p:cNvPr id="6" name="Title 1"/>
          <p:cNvSpPr txBox="1">
            <a:spLocks/>
          </p:cNvSpPr>
          <p:nvPr/>
        </p:nvSpPr>
        <p:spPr bwMode="auto">
          <a:xfrm>
            <a:off x="609600" y="1219200"/>
            <a:ext cx="8001000" cy="441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100" dirty="0" smtClean="0">
                <a:latin typeface="+mn-lt"/>
              </a:rPr>
              <a:t>Welcome / Introduction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dirty="0" smtClean="0">
                <a:solidFill>
                  <a:srgbClr val="480000"/>
                </a:solidFill>
                <a:latin typeface="+mn-lt"/>
              </a:rPr>
              <a:t>Renisha </a:t>
            </a:r>
            <a:r>
              <a:rPr lang="en-US" dirty="0">
                <a:solidFill>
                  <a:srgbClr val="480000"/>
                </a:solidFill>
                <a:latin typeface="+mn-lt"/>
              </a:rPr>
              <a:t>Gibbs</a:t>
            </a:r>
          </a:p>
          <a:p>
            <a:r>
              <a:rPr lang="en-US" sz="3400" dirty="0" smtClean="0">
                <a:latin typeface="+mn-lt"/>
              </a:rPr>
              <a:t/>
            </a:r>
            <a:br>
              <a:rPr lang="en-US" sz="3400" dirty="0" smtClean="0">
                <a:latin typeface="+mn-lt"/>
              </a:rPr>
            </a:br>
            <a:r>
              <a:rPr lang="en-US" dirty="0" smtClean="0">
                <a:latin typeface="+mn-lt"/>
              </a:rPr>
              <a:t>Interim Assistant Vice President,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Chief Human Resources &amp;  Diversity Officer</a:t>
            </a:r>
            <a:br>
              <a:rPr lang="en-US" dirty="0" smtClean="0">
                <a:latin typeface="+mn-lt"/>
              </a:rPr>
            </a:br>
            <a:r>
              <a:rPr lang="en-US" sz="3400" dirty="0" smtClean="0">
                <a:latin typeface="+mn-lt"/>
              </a:rPr>
              <a:t/>
            </a:r>
            <a:br>
              <a:rPr lang="en-US" sz="3400" dirty="0" smtClean="0">
                <a:latin typeface="+mn-lt"/>
              </a:rPr>
            </a:br>
            <a:r>
              <a:rPr lang="en-US" dirty="0">
                <a:solidFill>
                  <a:srgbClr val="480000"/>
                </a:solidFill>
                <a:latin typeface="+mn-lt"/>
              </a:rPr>
              <a:t>Kyle Clark</a:t>
            </a:r>
            <a:endParaRPr lang="en-US" dirty="0">
              <a:solidFill>
                <a:srgbClr val="480000"/>
              </a:solidFill>
              <a:latin typeface="Garamond" pitchFamily="18" charset="0"/>
            </a:endParaRPr>
          </a:p>
          <a:p>
            <a:endParaRPr lang="en-US" sz="3400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Vice President for Finance and Administration</a:t>
            </a:r>
          </a:p>
          <a:p>
            <a:endParaRPr lang="en-US" sz="34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3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pic>
        <p:nvPicPr>
          <p:cNvPr id="9" name="Picture 2" descr="C:\Users\TSchaad\AppData\Local\Microsoft\Windows\Temporary Internet Files\Content.Outlook\SBWYCUIK\J-1 Automated I-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1" y="1193740"/>
            <a:ext cx="4494334" cy="422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07450" y="1173420"/>
            <a:ext cx="396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I-94 is Now Electronic!!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Paper I-94 cards are only used at land borders (cruises, crossing by foot or car</a:t>
            </a:r>
            <a:r>
              <a:rPr lang="en-US" dirty="0" smtClean="0"/>
              <a:t>)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other I-94 records must be printed from </a:t>
            </a:r>
            <a:r>
              <a:rPr lang="en-US" dirty="0" smtClean="0">
                <a:hlinkClick r:id="rId3"/>
              </a:rPr>
              <a:t>www.cbp.gov/i94</a:t>
            </a:r>
            <a:endParaRPr lang="en-US" dirty="0" smtClean="0"/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Visiting scholars do not immediately have an FSUID or access to a printer, so you might need to help them print the I-94 for the SSN </a:t>
            </a:r>
            <a:r>
              <a:rPr lang="en-US" dirty="0" smtClean="0"/>
              <a:t>application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can use library or computer lab </a:t>
            </a:r>
            <a:r>
              <a:rPr lang="en-US" dirty="0" smtClean="0"/>
              <a:t>printers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066800"/>
            <a:ext cx="464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+mj-lt"/>
              </a:rPr>
              <a:t>Electronic I-94 and SSA</a:t>
            </a:r>
          </a:p>
          <a:p>
            <a:endParaRPr lang="en-US" sz="12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/>
              <a:t>electronic I-94 allows entry information to be viewed more quickly by SSA, in most cases.</a:t>
            </a: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and scholars must check-in with the CGE at least 3 days before they go to SSA, because our validation/registration of the record takes some time to upload to SSA.</a:t>
            </a: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SSA still instructs everyone to wait 10 days, but they will not generally turn away a student or scholar who applies a little earlier.</a:t>
            </a: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applications for new or replacement cards accepted during government shutdown</a:t>
            </a:r>
            <a:r>
              <a:rPr lang="en-US" dirty="0" smtClean="0"/>
              <a:t>.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7" name="Picture 2" descr="http://www.ssdisabilityrights.com/Portals/192317/images/Social%20Security%20Card%20DonkeyHot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731491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1" y="1143000"/>
            <a:ext cx="6857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Housing Issues</a:t>
            </a: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Alumni Village will close on August 22, 2014!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no alternate on-campus housing for visiting scholars.</a:t>
            </a:r>
          </a:p>
          <a:p>
            <a:endParaRPr lang="en-US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Incoming visiting scholars/post-docs and those in AV will need to search for off-campus housing options.</a:t>
            </a:r>
          </a:p>
          <a:p>
            <a:endParaRPr lang="en-US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Graduate students accepted for Fall after May 1 will need to look for off-campus options.</a:t>
            </a:r>
          </a:p>
          <a:p>
            <a:endParaRPr lang="en-US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Short-term off-campus contracts are very limited; we recommend that scholars who will be at FSU for 12 months do NOT spend the first few months in AV and then look off-campus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3" descr="C:\Users\TSchaad\AppData\Local\Microsoft\Windows\Temporary Internet Files\Content.IE5\ID6UYOSB\MC9003913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1820570" cy="168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8153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Cost of Living for Students &amp; </a:t>
            </a:r>
            <a:r>
              <a:rPr lang="en-US" sz="3200" dirty="0" smtClean="0"/>
              <a:t>Scholars</a:t>
            </a:r>
            <a:endParaRPr lang="en-US" sz="3200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year, living expenses are re-evaluated and usually increase; therefore we require that all combined funding sources meet the new estimated cost of attendance prior to issuing an I-20.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Scholar funding amounts are now based upon 185% of the poverty rate, but paid scholars should always receive the same rate of pay as anyone else in the same position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8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8001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Our New Website!</a:t>
            </a:r>
          </a:p>
          <a:p>
            <a:pPr algn="ctr"/>
            <a:r>
              <a:rPr lang="en-US" sz="3200" dirty="0" smtClean="0">
                <a:solidFill>
                  <a:prstClr val="black"/>
                </a:solidFill>
                <a:hlinkClick r:id="rId2"/>
              </a:rPr>
              <a:t>www.cge.fsu.edu</a:t>
            </a:r>
            <a:endParaRPr lang="en-US" sz="3200" dirty="0" smtClean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Department information is under International Students &amp; Scholars – Information for Departments.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Global Partners Certificate information is under Training and Academic Courses – Global Partner Certificate.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 sure to join our Department Listserv for weekly updates. (Link to join is under General Information: </a:t>
            </a:r>
            <a:r>
              <a:rPr lang="en-US" sz="2400" dirty="0">
                <a:hlinkClick r:id="rId3"/>
              </a:rPr>
              <a:t>http://cge.fsu.edu/infofordept/deptmailinglist.cfm</a:t>
            </a:r>
            <a:r>
              <a:rPr lang="en-US" sz="2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7415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Graduate Assistant Appointments,</a:t>
            </a:r>
            <a:br>
              <a:rPr lang="en-US" dirty="0" smtClean="0"/>
            </a:br>
            <a:r>
              <a:rPr lang="en-US" dirty="0" smtClean="0"/>
              <a:t>Waivers, and Reporting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7924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80000"/>
                </a:solidFill>
              </a:rPr>
              <a:t>Brian Barton</a:t>
            </a:r>
          </a:p>
          <a:p>
            <a:r>
              <a:rPr lang="en-US" dirty="0" smtClean="0">
                <a:solidFill>
                  <a:srgbClr val="480000"/>
                </a:solidFill>
              </a:rPr>
              <a:t>Coordinator, The Graduate School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2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153400" cy="22859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Employment/Recruitment &amp;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Compensation/Classification Reminders</a:t>
            </a:r>
            <a:endParaRPr lang="en-US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80000"/>
                </a:solidFill>
              </a:rPr>
              <a:t>Drew Meehan</a:t>
            </a:r>
          </a:p>
          <a:p>
            <a:r>
              <a:rPr lang="en-US" dirty="0" smtClean="0">
                <a:solidFill>
                  <a:srgbClr val="480000"/>
                </a:solidFill>
              </a:rPr>
              <a:t>Associate Director, Human Resources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990600"/>
            <a:ext cx="7696200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Updated Position Description/Background Checks</a:t>
            </a:r>
            <a:endParaRPr lang="en-US" sz="2400" dirty="0"/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Veterans Preference/In-Unit </a:t>
            </a:r>
            <a:r>
              <a:rPr lang="en-US" sz="2400" dirty="0" smtClean="0"/>
              <a:t>Candidates</a:t>
            </a:r>
            <a:endParaRPr lang="en-US" sz="2400" dirty="0"/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Regret </a:t>
            </a:r>
            <a:r>
              <a:rPr lang="en-US" sz="2400" dirty="0" smtClean="0"/>
              <a:t>Letters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Online Job </a:t>
            </a:r>
            <a:r>
              <a:rPr lang="en-US" sz="2400" dirty="0" smtClean="0"/>
              <a:t>Boards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Work Product Testing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Internet Browsers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Online New Employee Wizard Process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Creating New Positions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Restructures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5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600" b="1" dirty="0" smtClean="0"/>
              <a:t>BREAK</a:t>
            </a:r>
            <a:endParaRPr lang="en-US" sz="4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01000" cy="1847850"/>
          </a:xfrm>
        </p:spPr>
        <p:txBody>
          <a:bodyPr>
            <a:normAutofit/>
          </a:bodyPr>
          <a:lstStyle/>
          <a:p>
            <a:r>
              <a:rPr lang="en-US" dirty="0" smtClean="0"/>
              <a:t>Benefits/Retirement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4676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80000"/>
                </a:solidFill>
              </a:rPr>
              <a:t>Linda Lieblong</a:t>
            </a:r>
          </a:p>
          <a:p>
            <a:r>
              <a:rPr lang="en-US" dirty="0" smtClean="0">
                <a:solidFill>
                  <a:srgbClr val="480000"/>
                </a:solidFill>
              </a:rPr>
              <a:t>Associate Director, Human Resources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9020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3</a:t>
            </a:fld>
            <a:endParaRPr lang="en-US" dirty="0"/>
          </a:p>
        </p:txBody>
      </p:sp>
      <p:sp useBgFill="1">
        <p:nvSpPr>
          <p:cNvPr id="6" name="Title 1"/>
          <p:cNvSpPr txBox="1">
            <a:spLocks/>
          </p:cNvSpPr>
          <p:nvPr/>
        </p:nvSpPr>
        <p:spPr bwMode="auto">
          <a:xfrm>
            <a:off x="396240" y="1066800"/>
            <a:ext cx="82296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00" b="1" dirty="0" smtClean="0"/>
              <a:t>New HR Employees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821558"/>
            <a:ext cx="4267200" cy="2396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480000"/>
                </a:solidFill>
              </a:rPr>
              <a:t>Bill Strickland</a:t>
            </a:r>
            <a:r>
              <a:rPr lang="en-US" dirty="0">
                <a:latin typeface="Garamond" pitchFamily="18" charset="0"/>
              </a:rPr>
              <a:t>, </a:t>
            </a:r>
            <a:r>
              <a:rPr lang="en-US" dirty="0"/>
              <a:t>Senior HR Specialist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480000"/>
                </a:solidFill>
              </a:rPr>
              <a:t>Vickie Robinson</a:t>
            </a:r>
            <a:r>
              <a:rPr lang="en-US" dirty="0">
                <a:latin typeface="Garamond" pitchFamily="18" charset="0"/>
              </a:rPr>
              <a:t>, </a:t>
            </a:r>
            <a:r>
              <a:rPr lang="en-US" dirty="0"/>
              <a:t>Senior HR Specialist</a:t>
            </a:r>
            <a:endParaRPr lang="en-US" dirty="0">
              <a:solidFill>
                <a:srgbClr val="48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dirty="0" err="1">
                <a:solidFill>
                  <a:srgbClr val="480000"/>
                </a:solidFill>
              </a:rPr>
              <a:t>Denice</a:t>
            </a:r>
            <a:r>
              <a:rPr lang="en-US" dirty="0">
                <a:solidFill>
                  <a:srgbClr val="480000"/>
                </a:solidFill>
              </a:rPr>
              <a:t> Henderson</a:t>
            </a:r>
            <a:r>
              <a:rPr lang="en-US" dirty="0"/>
              <a:t>, HR Specialist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480000"/>
                </a:solidFill>
              </a:rPr>
              <a:t>Kendrick Scott</a:t>
            </a:r>
            <a:r>
              <a:rPr lang="en-US" dirty="0"/>
              <a:t>, HR Specialist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480000"/>
                </a:solidFill>
              </a:rPr>
              <a:t>Ellen King</a:t>
            </a:r>
            <a:r>
              <a:rPr lang="en-US" dirty="0"/>
              <a:t>, HR Specialist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480000"/>
                </a:solidFill>
              </a:rPr>
              <a:t>Rita Albert</a:t>
            </a:r>
            <a:r>
              <a:rPr lang="en-US" dirty="0"/>
              <a:t>, HR </a:t>
            </a:r>
            <a:r>
              <a:rPr lang="en-US" dirty="0" smtClean="0"/>
              <a:t>Representative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480000"/>
                </a:solidFill>
              </a:rPr>
              <a:t>Dallas Beckett</a:t>
            </a:r>
            <a:r>
              <a:rPr lang="en-US" dirty="0"/>
              <a:t>, HR </a:t>
            </a:r>
            <a:r>
              <a:rPr lang="en-US" dirty="0" smtClean="0"/>
              <a:t>Representative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1828800"/>
            <a:ext cx="49530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rgbClr val="480000"/>
                </a:solidFill>
              </a:rPr>
              <a:t>Tamieka </a:t>
            </a:r>
            <a:r>
              <a:rPr lang="en-US" dirty="0">
                <a:solidFill>
                  <a:srgbClr val="480000"/>
                </a:solidFill>
              </a:rPr>
              <a:t>McFadden</a:t>
            </a:r>
            <a:r>
              <a:rPr lang="en-US" dirty="0"/>
              <a:t>, HR Representative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480000"/>
                </a:solidFill>
              </a:rPr>
              <a:t>Victoria Powell</a:t>
            </a:r>
            <a:r>
              <a:rPr lang="en-US" dirty="0">
                <a:latin typeface="Garamond" pitchFamily="18" charset="0"/>
              </a:rPr>
              <a:t>, </a:t>
            </a:r>
            <a:r>
              <a:rPr lang="en-US" dirty="0"/>
              <a:t>HR Representative</a:t>
            </a:r>
          </a:p>
          <a:p>
            <a:pPr algn="ctr">
              <a:lnSpc>
                <a:spcPct val="120000"/>
              </a:lnSpc>
            </a:pPr>
            <a:r>
              <a:rPr lang="en-US" dirty="0" err="1">
                <a:solidFill>
                  <a:srgbClr val="480000"/>
                </a:solidFill>
              </a:rPr>
              <a:t>Jomar</a:t>
            </a:r>
            <a:r>
              <a:rPr lang="en-US" dirty="0">
                <a:solidFill>
                  <a:srgbClr val="480000"/>
                </a:solidFill>
              </a:rPr>
              <a:t> Fraser</a:t>
            </a:r>
            <a:r>
              <a:rPr lang="en-US" dirty="0"/>
              <a:t>, HR Representative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480000"/>
                </a:solidFill>
              </a:rPr>
              <a:t>Rachel Slingsby</a:t>
            </a:r>
            <a:r>
              <a:rPr lang="en-US" dirty="0"/>
              <a:t>, Classification Analyst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480000"/>
                </a:solidFill>
              </a:rPr>
              <a:t>Waukesha Peterson</a:t>
            </a:r>
            <a:r>
              <a:rPr lang="en-US" dirty="0"/>
              <a:t>, Classification Analyst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480000"/>
                </a:solidFill>
              </a:rPr>
              <a:t>Mayank Sharma</a:t>
            </a:r>
            <a:r>
              <a:rPr lang="en-US" dirty="0"/>
              <a:t>, Application Developer/Designer</a:t>
            </a:r>
          </a:p>
          <a:p>
            <a:pPr algn="ctr">
              <a:lnSpc>
                <a:spcPct val="120000"/>
              </a:lnSpc>
            </a:pPr>
            <a:r>
              <a:rPr lang="en-US" dirty="0">
                <a:solidFill>
                  <a:srgbClr val="480000"/>
                </a:solidFill>
              </a:rPr>
              <a:t>Darren Rajendranath</a:t>
            </a:r>
            <a:r>
              <a:rPr lang="en-US" dirty="0"/>
              <a:t>, IT Support Specialist</a:t>
            </a:r>
          </a:p>
        </p:txBody>
      </p:sp>
    </p:spTree>
    <p:extLst>
      <p:ext uri="{BB962C8B-B14F-4D97-AF65-F5344CB8AC3E}">
        <p14:creationId xmlns:p14="http://schemas.microsoft.com/office/powerpoint/2010/main" val="8598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4478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Bencor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Domestic Partner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Affordable Care Act (ACA)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New Employee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Open Enrollment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97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924800" cy="18478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I-9s</a:t>
            </a:r>
            <a:endParaRPr lang="en-US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048000"/>
            <a:ext cx="78486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80000"/>
                </a:solidFill>
              </a:rPr>
              <a:t>Andrew Kapec</a:t>
            </a:r>
          </a:p>
          <a:p>
            <a:r>
              <a:rPr lang="en-US" dirty="0" smtClean="0">
                <a:solidFill>
                  <a:srgbClr val="480000"/>
                </a:solidFill>
              </a:rPr>
              <a:t>HR Specialist, Employee Data Management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320" y="1295400"/>
            <a:ext cx="83058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Guardian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System where I-9s are completed, stored, and </a:t>
            </a:r>
            <a:r>
              <a:rPr lang="en-US" sz="2400" dirty="0" smtClean="0"/>
              <a:t>maintained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Similar to OMNI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LawLogix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Company which operates Guardian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Similar to Oracle over OMNI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E-Verify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Federal system which compares information from I-9 Form to SSA and DHS Databases</a:t>
            </a:r>
            <a:endParaRPr lang="en-US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 done through a case which must be </a:t>
            </a:r>
            <a:r>
              <a:rPr lang="en-US" sz="2000" dirty="0" smtClean="0"/>
              <a:t>closed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Not associated with Guardian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Does not verify the I-9 Form was completed </a:t>
            </a:r>
            <a:r>
              <a:rPr lang="en-US" sz="2400" dirty="0" smtClean="0"/>
              <a:t>correctly</a:t>
            </a:r>
          </a:p>
        </p:txBody>
      </p:sp>
    </p:spTree>
    <p:extLst>
      <p:ext uri="{BB962C8B-B14F-4D97-AF65-F5344CB8AC3E}">
        <p14:creationId xmlns:p14="http://schemas.microsoft.com/office/powerpoint/2010/main" val="14996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219200"/>
            <a:ext cx="8305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/>
              <a:t>Form I-9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Federal form required for all paid </a:t>
            </a:r>
            <a:r>
              <a:rPr lang="en-US" sz="2400" dirty="0" smtClean="0"/>
              <a:t>employees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Excludes vendors, courtesy </a:t>
            </a:r>
            <a:r>
              <a:rPr lang="en-US" sz="2000" dirty="0" smtClean="0"/>
              <a:t>appts</a:t>
            </a:r>
            <a:r>
              <a:rPr lang="en-US" sz="2000" dirty="0"/>
              <a:t>, volunteers, etc</a:t>
            </a:r>
            <a:r>
              <a:rPr lang="en-US" sz="2000" dirty="0" smtClean="0"/>
              <a:t>…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Verifies employee’s identity and work </a:t>
            </a:r>
            <a:r>
              <a:rPr lang="en-US" sz="2400" dirty="0" smtClean="0"/>
              <a:t>authorization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Errors can incur heavy </a:t>
            </a:r>
            <a:r>
              <a:rPr lang="en-US" sz="2400" dirty="0" smtClean="0"/>
              <a:t>fines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Intentional forgery is a felony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Can be completed after Job Offer is </a:t>
            </a:r>
            <a:r>
              <a:rPr lang="en-US" sz="2400" dirty="0" smtClean="0"/>
              <a:t>accepted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Must be completed by first day of work for </a:t>
            </a:r>
            <a:r>
              <a:rPr lang="en-US" sz="2400" dirty="0" smtClean="0"/>
              <a:t>pay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Must be completed in Guardian (unless Remote Hire</a:t>
            </a:r>
            <a:r>
              <a:rPr lang="en-US" sz="2400" dirty="0" smtClean="0"/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No paper I-9s.  No printouts</a:t>
            </a:r>
            <a:r>
              <a:rPr lang="en-US" sz="20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Must be completed for appointment to be processed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488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295400"/>
            <a:ext cx="8305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Section 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Completed by employee only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Employee </a:t>
            </a:r>
            <a:r>
              <a:rPr lang="en-US" sz="2000" dirty="0"/>
              <a:t>must physically type or write their </a:t>
            </a:r>
            <a:r>
              <a:rPr lang="en-US" sz="2000" dirty="0" smtClean="0"/>
              <a:t>information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Must be signed by employee only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Employee must physically enter the online PIN number and click “Electronically </a:t>
            </a:r>
            <a:r>
              <a:rPr lang="en-US" sz="2000" dirty="0" smtClean="0"/>
              <a:t>Sign.”</a:t>
            </a:r>
          </a:p>
        </p:txBody>
      </p:sp>
    </p:spTree>
    <p:extLst>
      <p:ext uri="{BB962C8B-B14F-4D97-AF65-F5344CB8AC3E}">
        <p14:creationId xmlns:p14="http://schemas.microsoft.com/office/powerpoint/2010/main" val="184042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295400"/>
            <a:ext cx="8305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Section 2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Employee physically </a:t>
            </a:r>
            <a:r>
              <a:rPr lang="en-US" sz="2400" dirty="0"/>
              <a:t>presents acceptable original documents to FSU </a:t>
            </a:r>
            <a:r>
              <a:rPr lang="en-US" sz="2400" dirty="0" smtClean="0"/>
              <a:t>Rep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copies or scans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invalid or expired documents</a:t>
            </a:r>
          </a:p>
          <a:p>
            <a:r>
              <a:rPr lang="en-US" sz="2600" dirty="0" smtClean="0"/>
              <a:t>Non-U.S. Citizens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Follow I-9 </a:t>
            </a:r>
            <a:r>
              <a:rPr lang="en-US" sz="2400" dirty="0"/>
              <a:t>Website when completing I-9s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Special Rules apply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Appointment will not be processed with incorrect Form I-9</a:t>
            </a:r>
          </a:p>
        </p:txBody>
      </p:sp>
    </p:spTree>
    <p:extLst>
      <p:ext uri="{BB962C8B-B14F-4D97-AF65-F5344CB8AC3E}">
        <p14:creationId xmlns:p14="http://schemas.microsoft.com/office/powerpoint/2010/main" val="34868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295400"/>
            <a:ext cx="8305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I-9 Process in Guardian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Search “1 Minute I-9” Screen for employee with SSN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Create New I-9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Employee completes and signs Section 1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FSU Rep completes and signs Section 2 using original documents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FSU Rep selects “Mark Completed” and “Mark Approved”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Guardian creates E-Verify Case automatically upon approval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FSU Rep interacts with and closes E-Verify Case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Employee leaves (see exceptions on E-Verify Page on I-9 Website)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28607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" y="1371600"/>
            <a:ext cx="8305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I-9 Audit should be completed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Ensures all active employees have I-9s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Ensures all I-9s are complete and valid</a:t>
            </a:r>
          </a:p>
          <a:p>
            <a:r>
              <a:rPr lang="en-US" sz="2400" dirty="0"/>
              <a:t>Keep Dashboard clean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No red dots (expired I-9s)</a:t>
            </a:r>
          </a:p>
          <a:p>
            <a:r>
              <a:rPr lang="en-US" sz="2400" dirty="0"/>
              <a:t>I-9 Website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hr.fsu.edu/CONTENT/I9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900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077200" cy="18478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HR Reminders/Top 10</a:t>
            </a:r>
            <a:endParaRPr lang="en-US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7924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80000"/>
                </a:solidFill>
              </a:rPr>
              <a:t>Michelle Gardner</a:t>
            </a:r>
          </a:p>
          <a:p>
            <a:r>
              <a:rPr lang="en-US" dirty="0" smtClean="0">
                <a:solidFill>
                  <a:srgbClr val="480000"/>
                </a:solidFill>
              </a:rPr>
              <a:t>HR Specialist, Time and Labor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8478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Time &amp; Labor’s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Top 10 Reminders</a:t>
            </a:r>
            <a:endParaRPr lang="en-US" b="1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1295400"/>
            <a:ext cx="8763000" cy="1470025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+mn-lt"/>
              </a:rPr>
              <a:t>Specialized Faculty Reclassification Process</a:t>
            </a:r>
            <a:endParaRPr lang="en-US" sz="380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480000"/>
                </a:solidFill>
              </a:rPr>
              <a:t>Susannah C. Miller</a:t>
            </a:r>
          </a:p>
          <a:p>
            <a:r>
              <a:rPr lang="en-US" dirty="0" smtClean="0">
                <a:solidFill>
                  <a:srgbClr val="480000"/>
                </a:solidFill>
              </a:rPr>
              <a:t>Director, Human Resources</a:t>
            </a:r>
          </a:p>
          <a:p>
            <a:r>
              <a:rPr lang="en-US" dirty="0" smtClean="0">
                <a:solidFill>
                  <a:srgbClr val="480000"/>
                </a:solidFill>
              </a:rPr>
              <a:t>Faculty Relations, Diversity &amp; Inclusion, &amp; Employee Ombuds Program</a:t>
            </a:r>
            <a:endParaRPr lang="en-US" dirty="0">
              <a:solidFill>
                <a:srgbClr val="48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1828800" y="1219200"/>
            <a:ext cx="5334000" cy="49530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HELP DESK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(850) 644-6664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066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Contacts for Time &amp; Labor</a:t>
            </a:r>
            <a:endParaRPr lang="en-US" sz="4000" b="1" u="sng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85035161"/>
              </p:ext>
            </p:extLst>
          </p:nvPr>
        </p:nvGraphicFramePr>
        <p:xfrm>
          <a:off x="228600" y="1600200"/>
          <a:ext cx="8686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3" descr="C:\Users\jeb11g\AppData\Local\Microsoft\Windows\Temporary Internet Files\Content.IE5\ADSCZ7PL\MC90023948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02" y="4627880"/>
            <a:ext cx="1796796" cy="16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4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Employees’ CURRENT email address</a:t>
            </a:r>
          </a:p>
          <a:p>
            <a:pPr algn="ctr"/>
            <a:r>
              <a:rPr lang="en-US" sz="3200" dirty="0" smtClean="0"/>
              <a:t>&amp;</a:t>
            </a:r>
          </a:p>
          <a:p>
            <a:pPr algn="ctr"/>
            <a:r>
              <a:rPr lang="en-US" sz="3200" dirty="0" smtClean="0"/>
              <a:t>IDENTIFY YOURSELF!! As the Department Representative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79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685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+mj-lt"/>
              </a:rPr>
              <a:t>Navigation to a Paycheck</a:t>
            </a:r>
            <a:endParaRPr lang="en-US" sz="4000" b="1" u="sng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392" y="1905000"/>
            <a:ext cx="8391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90563" algn="l"/>
                <a:tab pos="1604963" algn="l"/>
                <a:tab pos="3200400" algn="l"/>
                <a:tab pos="4114800" algn="l"/>
              </a:tabLst>
            </a:pPr>
            <a:r>
              <a:rPr lang="en-US" sz="2800" dirty="0" smtClean="0"/>
              <a:t>Main Menu &gt;</a:t>
            </a:r>
          </a:p>
          <a:p>
            <a:pPr>
              <a:tabLst>
                <a:tab pos="690563" algn="l"/>
                <a:tab pos="1604963" algn="l"/>
                <a:tab pos="3200400" algn="l"/>
                <a:tab pos="4114800" algn="l"/>
              </a:tabLst>
            </a:pPr>
            <a:r>
              <a:rPr lang="en-US" sz="2800" dirty="0" smtClean="0"/>
              <a:t>	Payroll for North America &gt;</a:t>
            </a:r>
          </a:p>
          <a:p>
            <a:pPr>
              <a:tabLst>
                <a:tab pos="690563" algn="l"/>
                <a:tab pos="1604963" algn="l"/>
                <a:tab pos="3200400" algn="l"/>
                <a:tab pos="4114800" algn="l"/>
              </a:tabLst>
            </a:pPr>
            <a:r>
              <a:rPr lang="en-US" sz="2800" dirty="0" smtClean="0"/>
              <a:t>		Payroll Processing USA &gt;</a:t>
            </a:r>
          </a:p>
          <a:p>
            <a:pPr lvl="3">
              <a:tabLst>
                <a:tab pos="690563" algn="l"/>
                <a:tab pos="1604963" algn="l"/>
                <a:tab pos="3433763" algn="l"/>
                <a:tab pos="4114800" algn="l"/>
              </a:tabLst>
            </a:pPr>
            <a:r>
              <a:rPr lang="en-US" sz="2800" dirty="0" smtClean="0"/>
              <a:t>		Produce Payroll &gt;</a:t>
            </a:r>
          </a:p>
          <a:p>
            <a:pPr>
              <a:tabLst>
                <a:tab pos="690563" algn="l"/>
                <a:tab pos="1604963" algn="l"/>
                <a:tab pos="3200400" algn="l"/>
                <a:tab pos="4114800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			Review Paycheck Summary</a:t>
            </a:r>
            <a:endParaRPr lang="en-US" sz="2800" dirty="0"/>
          </a:p>
        </p:txBody>
      </p:sp>
      <p:pic>
        <p:nvPicPr>
          <p:cNvPr id="7" name="Picture 2" descr="C:\Users\jeb11g\AppData\Local\Microsoft\Windows\Temporary Internet Files\Content.IE5\1UQ7P8T8\MC9003794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2" y="3352800"/>
            <a:ext cx="2819400" cy="215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305451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+mj-lt"/>
              </a:rPr>
              <a:t>Separation Checklist</a:t>
            </a:r>
            <a:endParaRPr lang="en-US" sz="4000" b="1" u="sng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392" y="1905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DON’T Sign off on the Separation Checklist if you are not DONE with ALL the items on the Checklist.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129171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Termination Effective Date</a:t>
            </a:r>
            <a:endParaRPr lang="en-US" sz="4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837057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termination effective date is </a:t>
            </a:r>
            <a:r>
              <a:rPr lang="en-US" sz="2800" u="sng" dirty="0"/>
              <a:t>ALWAYS</a:t>
            </a:r>
            <a:r>
              <a:rPr lang="en-US" sz="2800" dirty="0"/>
              <a:t> the day </a:t>
            </a:r>
            <a:r>
              <a:rPr lang="en-US" sz="2800" u="sng" dirty="0"/>
              <a:t>AFTER</a:t>
            </a:r>
            <a:r>
              <a:rPr lang="en-US" sz="2800" dirty="0"/>
              <a:t> the last day worked.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8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685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+mj-lt"/>
              </a:rPr>
              <a:t>Termination</a:t>
            </a:r>
            <a:endParaRPr lang="en-US" sz="4000" b="1" u="sng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392" y="1905000"/>
            <a:ext cx="8153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It is not a Termination unless you LEAVE FSU!!</a:t>
            </a:r>
          </a:p>
          <a:p>
            <a:pPr algn="ctr"/>
            <a:endParaRPr lang="en-US" dirty="0"/>
          </a:p>
          <a:p>
            <a:pPr algn="ctr"/>
            <a:r>
              <a:rPr lang="en-US" sz="2800" dirty="0" smtClean="0"/>
              <a:t>If you are going to another department, it is a…</a:t>
            </a:r>
            <a:endParaRPr lang="en-US" sz="2800" dirty="0"/>
          </a:p>
        </p:txBody>
      </p:sp>
      <p:pic>
        <p:nvPicPr>
          <p:cNvPr id="10" name="Picture 2" descr="C:\Users\jeb11g\AppData\Local\Microsoft\Windows\Temporary Internet Files\Content.IE5\466MU2C1\MC91021630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9300" y="3505200"/>
            <a:ext cx="5105400" cy="198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" y="1143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+mj-lt"/>
              </a:rPr>
              <a:t>Holiday Reporting</a:t>
            </a:r>
            <a:endParaRPr lang="en-US" sz="4000" b="1" u="sng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418" y="1850886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 report a Holiday or not to report a Holiday, that is the question??</a:t>
            </a:r>
            <a:endParaRPr lang="en-US" sz="2800" dirty="0"/>
          </a:p>
        </p:txBody>
      </p:sp>
      <p:pic>
        <p:nvPicPr>
          <p:cNvPr id="8" name="Picture 8" descr="C:\Users\jeb11g\AppData\Local\Microsoft\Windows\Temporary Internet Files\Content.IE5\1UQ7P8T8\MC90043624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67008"/>
            <a:ext cx="1371600" cy="80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jeb11g\AppData\Local\Microsoft\Windows\Temporary Internet Files\Content.IE5\1UQ7P8T8\MC9002856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1371600" cy="13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jeb11g\AppData\Local\Microsoft\Windows\Temporary Internet Files\Content.IE5\5W1VYSVQ\MC90010434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23647"/>
            <a:ext cx="1371600" cy="138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jeb11g\AppData\Local\Microsoft\Windows\Temporary Internet Files\Content.IE5\1UQ7P8T8\MC90029626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18" y="2807458"/>
            <a:ext cx="1371600" cy="11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0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" y="11971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+mj-lt"/>
              </a:rPr>
              <a:t>Overtime</a:t>
            </a:r>
            <a:endParaRPr lang="en-US" sz="4000" b="1" u="sng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1905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ALL Overtime must be JUSTIFIED and APPROVED prior to actually working it.</a:t>
            </a:r>
            <a:endParaRPr lang="en-US" sz="2800" dirty="0"/>
          </a:p>
        </p:txBody>
      </p:sp>
      <p:pic>
        <p:nvPicPr>
          <p:cNvPr id="8" name="Picture 3" descr="C:\Users\jeb11g\AppData\Local\Microsoft\Windows\Temporary Internet Files\Content.IE5\5W1VYSVQ\MC9000564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2286000" cy="28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80108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+mj-lt"/>
              </a:rPr>
              <a:t>Timesheet</a:t>
            </a:r>
            <a:endParaRPr lang="en-US" sz="4000" b="1" u="sng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050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ONLY LOOK AT THE TIMESHEET BY THE WEEK VIEW (NOT THE TIME PERIOD VIEW)!</a:t>
            </a:r>
            <a:endParaRPr lang="en-US" sz="2800" dirty="0"/>
          </a:p>
        </p:txBody>
      </p:sp>
      <p:pic>
        <p:nvPicPr>
          <p:cNvPr id="9" name="Picture 3" descr="C:\Users\jeb11g\AppData\Local\Microsoft\Windows\Temporary Internet Files\Content.IE5\5W1VYSVQ\MC9000486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66" y="2859107"/>
            <a:ext cx="2541508" cy="25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4842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When you are sent an email please read it in its entirety, you may find the answer in the email!</a:t>
            </a:r>
            <a:endParaRPr lang="en-US" sz="2800" dirty="0"/>
          </a:p>
        </p:txBody>
      </p:sp>
      <p:pic>
        <p:nvPicPr>
          <p:cNvPr id="8" name="Picture 2" descr="C:\Users\jeb11g\AppData\Local\Microsoft\Windows\Temporary Internet Files\Content.IE5\5W1VYSVQ\MC90044145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124027" cy="312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Information Sessions Posted on Training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Online Training Available via the HR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Project Document Available via the HR Website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90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0205" y="1219200"/>
            <a:ext cx="7772400" cy="18478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Tobacco-Free Campus Update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dirty="0" smtClean="0"/>
              <a:t>Increasing Campus Health, Success, and Lifelong Productivity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8200708" cy="28194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 smtClean="0">
                <a:solidFill>
                  <a:srgbClr val="480000"/>
                </a:solidFill>
              </a:rPr>
              <a:t>Shiffany Rawls</a:t>
            </a:r>
          </a:p>
          <a:p>
            <a:pPr algn="l"/>
            <a:r>
              <a:rPr lang="en-US" sz="2000" dirty="0" smtClean="0">
                <a:solidFill>
                  <a:srgbClr val="480000"/>
                </a:solidFill>
              </a:rPr>
              <a:t>Assistant Director, Facilities Human Resources</a:t>
            </a:r>
          </a:p>
          <a:p>
            <a:pPr algn="l"/>
            <a:r>
              <a:rPr lang="en-US" sz="2000" dirty="0" smtClean="0">
                <a:solidFill>
                  <a:srgbClr val="480000"/>
                </a:solidFill>
              </a:rPr>
              <a:t>University Tobacco Free Implementation Committee</a:t>
            </a:r>
          </a:p>
          <a:p>
            <a:pPr algn="l"/>
            <a:endParaRPr lang="en-US" sz="2000" dirty="0">
              <a:solidFill>
                <a:srgbClr val="480000"/>
              </a:solidFill>
            </a:endParaRPr>
          </a:p>
          <a:p>
            <a:pPr algn="l"/>
            <a:r>
              <a:rPr lang="en-US" sz="2000" dirty="0" smtClean="0">
                <a:solidFill>
                  <a:srgbClr val="480000"/>
                </a:solidFill>
              </a:rPr>
              <a:t>Kevin T. Frentz, Ph.D., Health Promotion and Policy Coordinator,</a:t>
            </a:r>
          </a:p>
          <a:p>
            <a:pPr algn="l"/>
            <a:r>
              <a:rPr lang="en-US" sz="2000" dirty="0" smtClean="0">
                <a:solidFill>
                  <a:srgbClr val="480000"/>
                </a:solidFill>
              </a:rPr>
              <a:t>University Health Services, Director, MPH Community-Based Public Health Research</a:t>
            </a:r>
          </a:p>
          <a:p>
            <a:pPr algn="l"/>
            <a:endParaRPr lang="en-US" sz="2000" dirty="0">
              <a:solidFill>
                <a:srgbClr val="480000"/>
              </a:solidFill>
            </a:endParaRPr>
          </a:p>
          <a:p>
            <a:pPr algn="l"/>
            <a:r>
              <a:rPr lang="en-US" sz="2000" dirty="0" smtClean="0">
                <a:solidFill>
                  <a:srgbClr val="480000"/>
                </a:solidFill>
              </a:rPr>
              <a:t>Lynn M. Vinson, B.S., CTTS, Tobacco Treatment Specialist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pic>
        <p:nvPicPr>
          <p:cNvPr id="7" name="Picture 6" descr="http://uhs.fsu.edu/img/Tobacco-Free-FSU-Banner_supergraphic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295400"/>
            <a:ext cx="11525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89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5124" y="1270000"/>
            <a:ext cx="8348663" cy="914400"/>
          </a:xfrm>
        </p:spPr>
        <p:txBody>
          <a:bodyPr>
            <a:normAutofit/>
          </a:bodyPr>
          <a:lstStyle/>
          <a:p>
            <a:pPr algn="l"/>
            <a:r>
              <a:rPr lang="en-US" sz="4200" dirty="0" smtClean="0"/>
              <a:t>Presentation Goals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34315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To address questions you might have about issues related to the Tobacco-Free FSU Initiative, such as:</a:t>
            </a:r>
          </a:p>
          <a:p>
            <a:endParaRPr lang="en-US" sz="2400" dirty="0" smtClean="0"/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Why a Tobacco-Free Campus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How is Compliance/Enforcement to be Addressed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Implementation &amp; Awareness Efforts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Availability of Cessation </a:t>
            </a:r>
            <a:r>
              <a:rPr lang="en-US" altLang="en-US" sz="2400" dirty="0" smtClean="0"/>
              <a:t>Services</a:t>
            </a:r>
            <a:endParaRPr lang="en-US" altLang="en-US" sz="2400" dirty="0"/>
          </a:p>
        </p:txBody>
      </p:sp>
      <p:pic>
        <p:nvPicPr>
          <p:cNvPr id="8" name="Picture 7" descr="http://uhs.fsu.edu/img/Tobacco-Free-FSU-Banner_supergraphic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295400"/>
            <a:ext cx="11525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5440" y="1270000"/>
            <a:ext cx="8368348" cy="914400"/>
          </a:xfrm>
        </p:spPr>
        <p:txBody>
          <a:bodyPr>
            <a:normAutofit/>
          </a:bodyPr>
          <a:lstStyle/>
          <a:p>
            <a:pPr algn="l"/>
            <a:r>
              <a:rPr lang="en-US" sz="4200" dirty="0" smtClean="0"/>
              <a:t>Why Become Tobacco-Free?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2860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itchFamily="34" charset="0"/>
              </a:rPr>
              <a:t>Smoking is the leading cause of preventable death in the United States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itchFamily="34" charset="0"/>
              </a:rPr>
              <a:t>Secondhand smoke is the third leading cause of preventable death in the United States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itchFamily="34" charset="0"/>
              </a:rPr>
              <a:t>There is no safe level of contact with secondhand smoke; even brief exposure is harmful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itchFamily="34" charset="0"/>
              </a:rPr>
              <a:t>Smokeless tobacco (spit tobacco) is a major cause of oral cancer and other health issues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itchFamily="34" charset="0"/>
              </a:rPr>
              <a:t>Hookah smoking has been associated with lung cancer, oral cancer, heart disease, and respiratory </a:t>
            </a:r>
            <a:r>
              <a:rPr lang="en-US" altLang="en-US" sz="2400" dirty="0" smtClean="0">
                <a:latin typeface="Calibri" pitchFamily="34" charset="0"/>
              </a:rPr>
              <a:t>illness</a:t>
            </a:r>
            <a:endParaRPr lang="en-US" altLang="en-US" sz="2400" dirty="0">
              <a:latin typeface="Calibri" pitchFamily="34" charset="0"/>
            </a:endParaRPr>
          </a:p>
        </p:txBody>
      </p:sp>
      <p:pic>
        <p:nvPicPr>
          <p:cNvPr id="8" name="Picture 7" descr="http://uhs.fsu.edu/img/Tobacco-Free-FSU-Banner_supergraphic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295400"/>
            <a:ext cx="11525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5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5124" y="1219200"/>
            <a:ext cx="8245475" cy="914400"/>
          </a:xfrm>
        </p:spPr>
        <p:txBody>
          <a:bodyPr>
            <a:normAutofit/>
          </a:bodyPr>
          <a:lstStyle/>
          <a:p>
            <a:pPr algn="l"/>
            <a:r>
              <a:rPr lang="en-US" sz="4200" dirty="0" smtClean="0"/>
              <a:t>Why Become Tobacco-Free?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53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209800"/>
            <a:ext cx="8001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itchFamily="34" charset="0"/>
              </a:rPr>
              <a:t>In 2006, FSU adopted Breathe Easy Zones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itchFamily="34" charset="0"/>
              </a:rPr>
              <a:t>While this was a step forward, students and staff are still affected by smoking on campus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itchFamily="34" charset="0"/>
              </a:rPr>
              <a:t>Smoking </a:t>
            </a:r>
            <a:r>
              <a:rPr lang="en-US" altLang="en-US" sz="2400" i="1" dirty="0">
                <a:latin typeface="Calibri" pitchFamily="34" charset="0"/>
              </a:rPr>
              <a:t>bans </a:t>
            </a:r>
            <a:r>
              <a:rPr lang="en-US" altLang="en-US" sz="2400" dirty="0">
                <a:latin typeface="Calibri" pitchFamily="34" charset="0"/>
              </a:rPr>
              <a:t>are more effective than smoking </a:t>
            </a:r>
            <a:r>
              <a:rPr lang="en-US" altLang="en-US" sz="2400" i="1" dirty="0">
                <a:latin typeface="Calibri" pitchFamily="34" charset="0"/>
              </a:rPr>
              <a:t>restrictions</a:t>
            </a:r>
            <a:r>
              <a:rPr lang="en-US" altLang="en-US" sz="2400" dirty="0">
                <a:latin typeface="Calibri" pitchFamily="34" charset="0"/>
              </a:rPr>
              <a:t> and are one of the most effective evidence-based methods to help both: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itchFamily="34" charset="0"/>
              </a:rPr>
              <a:t>Protect people from exposure to secondhand smoke*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itchFamily="34" charset="0"/>
              </a:rPr>
              <a:t>Help people quit tobacco use*</a:t>
            </a:r>
          </a:p>
          <a:p>
            <a:endParaRPr lang="en-US" altLang="en-US" dirty="0" smtClean="0">
              <a:latin typeface="Calibri" pitchFamily="34" charset="0"/>
            </a:endParaRPr>
          </a:p>
          <a:p>
            <a:endParaRPr lang="en-US" altLang="en-US" sz="1600" dirty="0" smtClean="0">
              <a:latin typeface="Calibri" pitchFamily="34" charset="0"/>
            </a:endParaRPr>
          </a:p>
          <a:p>
            <a:r>
              <a:rPr lang="en-US" altLang="en-US" sz="1600" dirty="0" smtClean="0"/>
              <a:t>* Am J Prev Med 2001; 20(2S): 16-66.</a:t>
            </a:r>
            <a:endParaRPr lang="en-US" altLang="en-US" sz="1600" dirty="0"/>
          </a:p>
        </p:txBody>
      </p:sp>
      <p:pic>
        <p:nvPicPr>
          <p:cNvPr id="8" name="Picture 7" descr="http://uhs.fsu.edu/img/Tobacco-Free-FSU-Banner_supergraphic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295400"/>
            <a:ext cx="11525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4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Cost and Liability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54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455" y="1981200"/>
            <a:ext cx="3228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Cost-saving on facilities and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Reduce risk of fires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Legal liability</a:t>
            </a:r>
            <a:endParaRPr lang="en-US" altLang="en-US" sz="20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05" y="2011789"/>
            <a:ext cx="1831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4" descr="But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7500"/>
          <a:stretch>
            <a:fillRect/>
          </a:stretch>
        </p:blipFill>
        <p:spPr bwMode="auto">
          <a:xfrm>
            <a:off x="5638800" y="1600200"/>
            <a:ext cx="1726641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I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3"/>
          <a:stretch>
            <a:fillRect/>
          </a:stretch>
        </p:blipFill>
        <p:spPr bwMode="auto">
          <a:xfrm>
            <a:off x="693738" y="3657600"/>
            <a:ext cx="6011862" cy="207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738" y="5736480"/>
            <a:ext cx="730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Smoking is the leading cause of fire-related deaths *</a:t>
            </a:r>
          </a:p>
          <a:p>
            <a:r>
              <a:rPr lang="en-US" sz="1400" dirty="0" smtClean="0"/>
              <a:t>*Source: Ahrens M. Home structure fires. Quincy (MA): National Fire Protection Association; 2011</a:t>
            </a:r>
            <a:endParaRPr lang="en-US" sz="1400" dirty="0"/>
          </a:p>
        </p:txBody>
      </p:sp>
      <p:pic>
        <p:nvPicPr>
          <p:cNvPr id="12" name="Picture 11" descr="http://uhs.fsu.edu/img/Tobacco-Free-FSU-Banner_supergraphic.pn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295400"/>
            <a:ext cx="11525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5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32788" cy="914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Education and Awareness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55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5030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latin typeface="Calibri" pitchFamily="34" charset="0"/>
              </a:rPr>
              <a:t>Tobacco-Free FSU is coming January 1, 2014</a:t>
            </a:r>
          </a:p>
          <a:p>
            <a:r>
              <a:rPr lang="en-US" altLang="en-US" sz="2400" dirty="0" smtClean="0">
                <a:latin typeface="Calibri" pitchFamily="34" charset="0"/>
              </a:rPr>
              <a:t>Visit our website: </a:t>
            </a:r>
            <a:r>
              <a:rPr lang="en-US" altLang="en-US" sz="2400" dirty="0" smtClean="0">
                <a:latin typeface="Calibri" pitchFamily="34" charset="0"/>
                <a:hlinkClick r:id="rId2"/>
              </a:rPr>
              <a:t>www.tobaccofree.fsu.edu</a:t>
            </a:r>
            <a:endParaRPr lang="en-US" altLang="en-US" sz="2400" dirty="0" smtClean="0">
              <a:latin typeface="Calibri" pitchFamily="34" charset="0"/>
            </a:endParaRPr>
          </a:p>
        </p:txBody>
      </p:sp>
      <p:pic>
        <p:nvPicPr>
          <p:cNvPr id="8" name="Picture 8" descr="C:\Documents and Settings\User\Local Settings\Temporary Internet Files\Content.IE5\NDQOI6F7\MP9004392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6775"/>
            <a:ext cx="22034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uhs.fsu.edu/img/Tobacco-Free-FSU-Banner_supergraphic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295400"/>
            <a:ext cx="11525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9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4200" dirty="0" smtClean="0"/>
              <a:t>Compliance and Enforcement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56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pic>
        <p:nvPicPr>
          <p:cNvPr id="7" name="Picture 6" descr="http://uhs.fsu.edu/img/Tobacco-Free-FSU-Banner_supergraphic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009650"/>
            <a:ext cx="11525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22860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itchFamily="34" charset="0"/>
              </a:rPr>
              <a:t>This is a health initiative, intended to support and is born out of concern for the health of both smokers and non-smokers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itchFamily="34" charset="0"/>
              </a:rPr>
              <a:t>This policy is based not upon enforcement and penalty, but as a community standard and as an aspirational target for achieving the Healthy Campus 2020 objectives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itchFamily="34" charset="0"/>
              </a:rPr>
              <a:t>Compliance is based upon education, awareness and community </a:t>
            </a:r>
            <a:r>
              <a:rPr lang="en-US" altLang="en-US" sz="2400" dirty="0" smtClean="0">
                <a:latin typeface="Calibri" pitchFamily="34" charset="0"/>
              </a:rPr>
              <a:t>support</a:t>
            </a:r>
            <a:endParaRPr lang="en-US" alt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924800" cy="1066800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On-Campus Tobacco Dependence Treatment Services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57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286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itchFamily="34" charset="0"/>
              </a:rPr>
              <a:t>Attend a </a:t>
            </a:r>
            <a:r>
              <a:rPr lang="en-US" sz="2200" b="1" dirty="0">
                <a:latin typeface="Calibri" pitchFamily="34" charset="0"/>
              </a:rPr>
              <a:t>Quit and Be Free </a:t>
            </a:r>
            <a:r>
              <a:rPr lang="en-US" sz="2200" dirty="0">
                <a:latin typeface="Calibri" pitchFamily="34" charset="0"/>
              </a:rPr>
              <a:t>one hour workshop provided by the Health Promotion Department </a:t>
            </a:r>
            <a:r>
              <a:rPr lang="en-US" sz="2200" u="sng" dirty="0">
                <a:latin typeface="Calibri" pitchFamily="34" charset="0"/>
              </a:rPr>
              <a:t>and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approved </a:t>
            </a:r>
            <a:r>
              <a:rPr lang="en-US" sz="2200" dirty="0">
                <a:latin typeface="Calibri" pitchFamily="34" charset="0"/>
              </a:rPr>
              <a:t>for participation during work time through spring semester of  2014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en-US" sz="1200" dirty="0" smtClean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itchFamily="34" charset="0"/>
              </a:rPr>
              <a:t>Attend </a:t>
            </a:r>
            <a:r>
              <a:rPr lang="en-US" sz="2200" b="1" dirty="0">
                <a:latin typeface="Calibri" pitchFamily="34" charset="0"/>
              </a:rPr>
              <a:t>Quit Smoking NOW </a:t>
            </a:r>
            <a:r>
              <a:rPr lang="en-US" sz="2200" dirty="0">
                <a:latin typeface="Calibri" pitchFamily="34" charset="0"/>
              </a:rPr>
              <a:t>six week group classes sponsored by FSU College Medicine Area Health Education Center (AHEC) Program Office</a:t>
            </a:r>
            <a:endParaRPr lang="en-US" altLang="en-US" sz="2200" dirty="0">
              <a:latin typeface="Calibri" pitchFamily="34" charset="0"/>
            </a:endParaRPr>
          </a:p>
        </p:txBody>
      </p:sp>
      <p:pic>
        <p:nvPicPr>
          <p:cNvPr id="10" name="Picture 20" descr="C:\Users\lvinson\AppData\Local\Microsoft\Windows\Temporary Internet Files\Content.Outlook\D002ZGU1\AHEC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876800"/>
            <a:ext cx="100012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80000"/>
            <a:ext cx="1509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uhs.fsu.edu/img/Tobacco-Free-FSU-Banner_supergraphic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5105400"/>
            <a:ext cx="1163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C:\Users\mary.dailey\AppData\Local\Microsoft\Windows\Temporary Internet Files\Content.Outlook\HYJLHQK4\logo_TF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3037"/>
            <a:ext cx="18653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257800"/>
            <a:ext cx="1003711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6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848600" cy="1066800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+mn-lt"/>
              </a:rPr>
              <a:t>On-Campus Tobacco Dependence Treatment Services Eligibility Criteria</a:t>
            </a:r>
            <a:endParaRPr lang="en-US" sz="340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58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8229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itchFamily="34" charset="0"/>
              </a:rPr>
              <a:t>All FSU students, faculty, and staff ages 18 and older are eligible to participate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Tobacco dependence treatment services (tobacco cessation) are provided for use with all types of tobacco products (cigars, pipe, dip, hookah, etc.)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itchFamily="34" charset="0"/>
              </a:rPr>
              <a:t>Free Nicotine Replacement Therapy (NRT) in the form of patches, lozenges, or gum available to participating clients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itchFamily="34" charset="0"/>
              </a:rPr>
              <a:t>Participants may bring one guest such as a </a:t>
            </a:r>
            <a:r>
              <a:rPr lang="en-US" sz="2000" dirty="0" smtClean="0">
                <a:latin typeface="Calibri" pitchFamily="34" charset="0"/>
              </a:rPr>
              <a:t>boyfriend</a:t>
            </a:r>
            <a:r>
              <a:rPr lang="en-US" sz="2000" dirty="0">
                <a:latin typeface="Calibri" pitchFamily="34" charset="0"/>
              </a:rPr>
              <a:t>, girlfriend, baby sitter, etc. who is not affiliated with FSU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200" dirty="0">
              <a:latin typeface="Calibri" pitchFamily="34" charset="0"/>
            </a:endParaRPr>
          </a:p>
        </p:txBody>
      </p:sp>
      <p:pic>
        <p:nvPicPr>
          <p:cNvPr id="10" name="Picture 20" descr="C:\Users\lvinson\AppData\Local\Microsoft\Windows\Temporary Internet Files\Content.Outlook\D002ZGU1\AHEC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876800"/>
            <a:ext cx="100012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80000"/>
            <a:ext cx="1509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uhs.fsu.edu/img/Tobacco-Free-FSU-Banner_supergraphic.pn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5105400"/>
            <a:ext cx="11636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C:\Users\mary.dailey\AppData\Local\Microsoft\Windows\Temporary Internet Files\Content.Outlook\HYJLHQK4\logo_TF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3037"/>
            <a:ext cx="18653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257800"/>
            <a:ext cx="1003711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5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332788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Video Productions: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59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pic>
        <p:nvPicPr>
          <p:cNvPr id="9" name="Picture 8" descr="http://uhs.fsu.edu/img/Tobacco-Free-FSU-Banner_supergraphic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295400"/>
            <a:ext cx="11525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09800"/>
            <a:ext cx="2563427" cy="3771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2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94869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– December	Information Sessions, Placement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Discussions Take Place</a:t>
            </a:r>
          </a:p>
          <a:p>
            <a:endParaRPr lang="en-US" sz="1600" dirty="0" smtClean="0"/>
          </a:p>
          <a:p>
            <a:r>
              <a:rPr lang="en-US" sz="2400" dirty="0" smtClean="0"/>
              <a:t>November		Placement Process Published,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Forms Distributed</a:t>
            </a:r>
          </a:p>
          <a:p>
            <a:endParaRPr lang="en-US" sz="1600" dirty="0" smtClean="0"/>
          </a:p>
          <a:p>
            <a:r>
              <a:rPr lang="en-US" sz="2400" dirty="0" smtClean="0"/>
              <a:t>Nov – December	Submit Reclassification Actions to HR</a:t>
            </a:r>
          </a:p>
          <a:p>
            <a:endParaRPr lang="en-US" sz="1600" dirty="0" smtClean="0"/>
          </a:p>
          <a:p>
            <a:r>
              <a:rPr lang="en-US" sz="2400" dirty="0" smtClean="0"/>
              <a:t>December 20		12-month NTTF Reclassification</a:t>
            </a:r>
          </a:p>
          <a:p>
            <a:pPr lvl="6"/>
            <a:r>
              <a:rPr lang="en-US" sz="2400" dirty="0" smtClean="0"/>
              <a:t>Actions Take Effect</a:t>
            </a:r>
          </a:p>
          <a:p>
            <a:endParaRPr lang="en-US" sz="1600" dirty="0" smtClean="0"/>
          </a:p>
          <a:p>
            <a:r>
              <a:rPr lang="en-US" sz="2400" dirty="0" smtClean="0"/>
              <a:t>December 23		9-month NTTF Reclassification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Actions Take Effect</a:t>
            </a:r>
          </a:p>
          <a:p>
            <a:endParaRPr lang="en-US" sz="1600" dirty="0" smtClean="0"/>
          </a:p>
          <a:p>
            <a:r>
              <a:rPr lang="en-US" sz="2400" dirty="0" smtClean="0"/>
              <a:t>Spring 2014		Specialized Faculty Promotion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07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086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60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00150"/>
            <a:ext cx="1514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Documents and Settings\User\Local Settings\Temporary Internet Files\Content.IE5\25VGWP8B\MP91021639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081199"/>
            <a:ext cx="28289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07403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Tobacco Dependence Treatment Services: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206419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Lynn M. Vinson</a:t>
            </a:r>
          </a:p>
          <a:p>
            <a:r>
              <a:rPr lang="en-US" dirty="0" smtClean="0"/>
              <a:t>(850)644-6489</a:t>
            </a:r>
          </a:p>
          <a:p>
            <a:r>
              <a:rPr lang="en-US" dirty="0" smtClean="0">
                <a:hlinkClick r:id="rId4"/>
              </a:rPr>
              <a:t>lvinson@admin.fsu.edu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308927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University Tobacco Policy: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4191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Kevin Frentz, Ph.D.</a:t>
            </a:r>
          </a:p>
          <a:p>
            <a:r>
              <a:rPr lang="en-US" dirty="0" smtClean="0"/>
              <a:t>(850)645-4973</a:t>
            </a:r>
          </a:p>
          <a:p>
            <a:r>
              <a:rPr lang="en-US" dirty="0" smtClean="0">
                <a:hlinkClick r:id="rId5"/>
              </a:rPr>
              <a:t>kfrentz@admin.fsu.edu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4" name="Picture 13" descr="http://uhs.fsu.edu/img/Tobacco-Free-FSU-Banner_supergraphic.pn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1295400"/>
            <a:ext cx="11525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9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7086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61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905000"/>
            <a:ext cx="70866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Closing Remarks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Renisha Gibbs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62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371600"/>
            <a:ext cx="715525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Contacts</a:t>
            </a:r>
          </a:p>
          <a:p>
            <a:endParaRPr lang="en-US" sz="2000" dirty="0"/>
          </a:p>
          <a:p>
            <a:r>
              <a:rPr lang="en-US" sz="3200" dirty="0" smtClean="0"/>
              <a:t>Susannah Miller</a:t>
            </a:r>
          </a:p>
          <a:p>
            <a:r>
              <a:rPr lang="en-US" sz="3200" dirty="0" smtClean="0"/>
              <a:t>645-1708 or </a:t>
            </a:r>
            <a:r>
              <a:rPr lang="en-US" sz="3200" dirty="0" smtClean="0">
                <a:hlinkClick r:id="rId2"/>
              </a:rPr>
              <a:t>scmiller@fsu.edu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Bill Strickland</a:t>
            </a:r>
          </a:p>
          <a:p>
            <a:r>
              <a:rPr lang="en-US" sz="3200" dirty="0" smtClean="0"/>
              <a:t>645-2202 or </a:t>
            </a:r>
            <a:r>
              <a:rPr lang="en-US" sz="3200" dirty="0" smtClean="0">
                <a:hlinkClick r:id="rId3"/>
              </a:rPr>
              <a:t>bstrickland2@fsu.edu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88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Faculty Pay Increases</a:t>
            </a:r>
            <a:r>
              <a:rPr lang="en-US" sz="4100" dirty="0" smtClean="0">
                <a:latin typeface="+mn-lt"/>
              </a:rPr>
              <a:t/>
            </a:r>
            <a:br>
              <a:rPr lang="en-US" sz="41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Administrative Discretionary Increases</a:t>
            </a:r>
            <a:endParaRPr lang="en-US" sz="2800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23900" y="2819400"/>
            <a:ext cx="76962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80000"/>
                </a:solidFill>
              </a:rPr>
              <a:t>Bill Strickland</a:t>
            </a:r>
          </a:p>
          <a:p>
            <a:r>
              <a:rPr lang="en-US" dirty="0" smtClean="0">
                <a:solidFill>
                  <a:srgbClr val="480000"/>
                </a:solidFill>
              </a:rPr>
              <a:t>Sr. Specialist, Human Resources</a:t>
            </a:r>
            <a:endParaRPr lang="en-US" dirty="0">
              <a:solidFill>
                <a:srgbClr val="48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819400" cy="365125"/>
          </a:xfrm>
        </p:spPr>
        <p:txBody>
          <a:bodyPr/>
          <a:lstStyle/>
          <a:p>
            <a:r>
              <a:rPr lang="en-US" dirty="0" smtClean="0"/>
              <a:t>HR Department Representative Meeting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8855" y="6492875"/>
            <a:ext cx="2133600" cy="365125"/>
          </a:xfrm>
        </p:spPr>
        <p:txBody>
          <a:bodyPr/>
          <a:lstStyle/>
          <a:p>
            <a:fld id="{B808CAB8-6123-4F46-A4F1-91E8380FDB49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gradFill flip="none" rotWithShape="1">
            <a:gsLst>
              <a:gs pos="23000">
                <a:srgbClr val="480000"/>
              </a:gs>
              <a:gs pos="62000">
                <a:srgbClr val="480000">
                  <a:lumMod val="96000"/>
                  <a:lumOff val="4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E5"/>
                </a:solidFill>
                <a:latin typeface="Garamond" pitchFamily="18" charset="0"/>
              </a:rPr>
              <a:t>FLORIDA STATE UNIVERSITY</a:t>
            </a:r>
          </a:p>
          <a:p>
            <a:pPr algn="ctr"/>
            <a:r>
              <a:rPr lang="en-US" sz="2400" dirty="0" smtClean="0">
                <a:solidFill>
                  <a:srgbClr val="FFFFE5"/>
                </a:solidFill>
                <a:latin typeface="Garamond" pitchFamily="18" charset="0"/>
              </a:rPr>
              <a:t>Office of Human Resources</a:t>
            </a:r>
            <a:endParaRPr lang="en-US" sz="2400" dirty="0">
              <a:solidFill>
                <a:srgbClr val="FFFFE5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2954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Administrative Discretionary Increases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Counter-offers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Endowed/named-chairs at the time they are awarded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Extraordinary accomplishments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Equity adjustments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Increased duties and responsibilities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Recognition for distinguished faculty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98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2749</Words>
  <Application>Microsoft Office PowerPoint</Application>
  <PresentationFormat>On-screen Show (4:3)</PresentationFormat>
  <Paragraphs>583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PowerPoint Presentation</vt:lpstr>
      <vt:lpstr>PowerPoint Presentation</vt:lpstr>
      <vt:lpstr>Specialized Faculty Reclassification Process</vt:lpstr>
      <vt:lpstr>PowerPoint Presentation</vt:lpstr>
      <vt:lpstr>PowerPoint Presentation</vt:lpstr>
      <vt:lpstr>PowerPoint Presentation</vt:lpstr>
      <vt:lpstr>Faculty Pay Increases Administrative Discretionary Increases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I-94 Changes/Updates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Graduate Assistant Appointments, Waivers, and Reporting</vt:lpstr>
      <vt:lpstr>Employment/Recruitment &amp; Compensation/Classification Reminders</vt:lpstr>
      <vt:lpstr>PowerPoint Presentation</vt:lpstr>
      <vt:lpstr>BREAK</vt:lpstr>
      <vt:lpstr>Benefits/Retirement</vt:lpstr>
      <vt:lpstr>PowerPoint Presentation</vt:lpstr>
      <vt:lpstr>I-9s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 Reminders/Top 10</vt:lpstr>
      <vt:lpstr>Time &amp; Labor’s Top 10 Reminders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Tobacco-Free Campus Update  Increasing Campus Health, Success, and Lifelong Productivity</vt:lpstr>
      <vt:lpstr>Presentation Goals</vt:lpstr>
      <vt:lpstr>Why Become Tobacco-Free?</vt:lpstr>
      <vt:lpstr>Why Become Tobacco-Free?</vt:lpstr>
      <vt:lpstr>Cost and Liability</vt:lpstr>
      <vt:lpstr>Education and Awareness</vt:lpstr>
      <vt:lpstr>Compliance and Enforcement</vt:lpstr>
      <vt:lpstr>On-Campus Tobacco Dependence Treatment Services</vt:lpstr>
      <vt:lpstr>On-Campus Tobacco Dependence Treatment Services Eligibility Criteria</vt:lpstr>
      <vt:lpstr>Video Productions:</vt:lpstr>
      <vt:lpstr>Contacts</vt:lpstr>
      <vt:lpstr>Questions &amp; Answers</vt:lpstr>
      <vt:lpstr>Closing Remarks  Renisha Gibbs</vt:lpstr>
    </vt:vector>
  </TitlesOfParts>
  <Company>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Darris, Megan</dc:creator>
  <cp:lastModifiedBy>Sharma, Mayank</cp:lastModifiedBy>
  <cp:revision>134</cp:revision>
  <cp:lastPrinted>2013-10-15T12:17:29Z</cp:lastPrinted>
  <dcterms:created xsi:type="dcterms:W3CDTF">2012-08-22T13:56:44Z</dcterms:created>
  <dcterms:modified xsi:type="dcterms:W3CDTF">2013-10-17T17:38:53Z</dcterms:modified>
</cp:coreProperties>
</file>